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8" r:id="rId3"/>
    <p:sldId id="276" r:id="rId4"/>
    <p:sldId id="260" r:id="rId5"/>
    <p:sldId id="277" r:id="rId6"/>
    <p:sldId id="278" r:id="rId7"/>
    <p:sldId id="279" r:id="rId8"/>
    <p:sldId id="271" r:id="rId9"/>
    <p:sldId id="280" r:id="rId10"/>
    <p:sldId id="281" r:id="rId11"/>
    <p:sldId id="282" r:id="rId12"/>
    <p:sldId id="283" r:id="rId13"/>
    <p:sldId id="284" r:id="rId14"/>
    <p:sldId id="285" r:id="rId15"/>
    <p:sldId id="294" r:id="rId16"/>
    <p:sldId id="287" r:id="rId17"/>
    <p:sldId id="288" r:id="rId18"/>
    <p:sldId id="289" r:id="rId19"/>
    <p:sldId id="290" r:id="rId20"/>
    <p:sldId id="291" r:id="rId21"/>
    <p:sldId id="292" r:id="rId22"/>
    <p:sldId id="275" r:id="rId23"/>
    <p:sldId id="262" r:id="rId24"/>
    <p:sldId id="295" r:id="rId25"/>
    <p:sldId id="267" r:id="rId26"/>
    <p:sldId id="296" r:id="rId27"/>
    <p:sldId id="273" r:id="rId28"/>
    <p:sldId id="272"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85587" autoAdjust="0"/>
  </p:normalViewPr>
  <p:slideViewPr>
    <p:cSldViewPr snapToGrid="0">
      <p:cViewPr>
        <p:scale>
          <a:sx n="60" d="100"/>
          <a:sy n="60" d="100"/>
        </p:scale>
        <p:origin x="-1020" y="-36"/>
      </p:cViewPr>
      <p:guideLst>
        <p:guide orient="horz" pos="2160"/>
        <p:guide pos="3840"/>
      </p:guideLst>
    </p:cSldViewPr>
  </p:slideViewPr>
  <p:notesTextViewPr>
    <p:cViewPr>
      <p:scale>
        <a:sx n="125" d="100"/>
        <a:sy n="125" d="100"/>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8/12/2020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8/12/2020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9A5315"/>
                </a:solidFill>
                <a:effectLst/>
                <a:uLnTx/>
                <a:uFillTx/>
                <a:latin typeface="+mn-lt"/>
                <a:ea typeface="+mn-ea"/>
                <a:cs typeface="+mn-cs"/>
              </a:rPr>
              <a:t>Introduction and Speakers: Alec Castellanos &amp; Ana Talavera</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296202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7593273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f7593273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Invite people to ask questions at the end</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fb05a2a5e_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fb05a2a5e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a:t>
            </a:r>
            <a:r>
              <a:rPr lang="en-US" sz="1200" baseline="0" dirty="0" smtClean="0">
                <a:highlight>
                  <a:srgbClr val="FFFFFF"/>
                </a:highlight>
                <a:latin typeface="Roboto"/>
                <a:ea typeface="Roboto"/>
                <a:cs typeface="Roboto"/>
                <a:sym typeface="Roboto"/>
              </a:rPr>
              <a:t> </a:t>
            </a:r>
            <a:r>
              <a:rPr lang="en-US" sz="1200" baseline="0" dirty="0" smtClean="0"/>
              <a:t>Edgar Garibay</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s-ES" dirty="0" smtClean="0"/>
              <a:t>Invitar a las personas a hacer preguntas al final</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f7593273c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f7593273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t>
            </a:r>
            <a:endParaRPr lang="en-US"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GAMA </a:t>
            </a:r>
            <a:r>
              <a:rPr lang="en" dirty="0"/>
              <a:t>(</a:t>
            </a:r>
            <a:r>
              <a:rPr lang="en" sz="1200" dirty="0">
                <a:solidFill>
                  <a:srgbClr val="222222"/>
                </a:solidFill>
                <a:highlight>
                  <a:schemeClr val="lt1"/>
                </a:highlight>
                <a:latin typeface="Roboto"/>
                <a:ea typeface="Roboto"/>
                <a:cs typeface="Roboto"/>
                <a:sym typeface="Roboto"/>
              </a:rPr>
              <a:t>Groundwater Ambient Monitoring and Assessment Program)</a:t>
            </a:r>
            <a:r>
              <a:rPr lang="en" dirty="0"/>
              <a:t> </a:t>
            </a:r>
            <a:r>
              <a:rPr lang="en" dirty="0" smtClean="0"/>
              <a:t>dataset.</a:t>
            </a:r>
            <a:r>
              <a:rPr lang="en" baseline="0" dirty="0" smtClean="0"/>
              <a:t>  </a:t>
            </a:r>
            <a:r>
              <a:rPr lang="en" dirty="0" smtClean="0"/>
              <a:t>Average </a:t>
            </a:r>
            <a:r>
              <a:rPr lang="en" dirty="0"/>
              <a:t>conc of nitrate from </a:t>
            </a:r>
            <a:r>
              <a:rPr lang="en" dirty="0" smtClean="0"/>
              <a:t>2010-2020.</a:t>
            </a:r>
            <a:r>
              <a:rPr lang="en" baseline="0" dirty="0" smtClean="0"/>
              <a:t> </a:t>
            </a:r>
            <a:r>
              <a:rPr lang="en" dirty="0" smtClean="0"/>
              <a:t>If </a:t>
            </a:r>
            <a:r>
              <a:rPr lang="en" dirty="0"/>
              <a:t>it’s above max contaminant level of the NCL then its red, below will be green; but it’s all different kinds of wells there </a:t>
            </a:r>
            <a:endParaRPr dirty="0"/>
          </a:p>
          <a:p>
            <a:pPr marL="0" lvl="0" indent="0" algn="l" rtl="0">
              <a:spcBef>
                <a:spcPts val="0"/>
              </a:spcBef>
              <a:spcAft>
                <a:spcPts val="0"/>
              </a:spcAft>
              <a:buNone/>
            </a:pPr>
            <a:r>
              <a:rPr lang="en" dirty="0"/>
              <a:t>Not all private wells are on there, just wells that have undergone some testing. Usually only tested very few days out of the year (at random). Tested more on municipal system than for private wells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Nitrate a common fertilizer in the area </a:t>
            </a:r>
            <a:endParaRPr dirty="0"/>
          </a:p>
          <a:p>
            <a:pPr marL="0" lvl="0" indent="0" algn="l" rtl="0">
              <a:spcBef>
                <a:spcPts val="0"/>
              </a:spcBef>
              <a:spcAft>
                <a:spcPts val="0"/>
              </a:spcAft>
              <a:buNone/>
            </a:pPr>
            <a:r>
              <a:rPr lang="en" dirty="0"/>
              <a:t>More wells not shown that have not been tested </a:t>
            </a:r>
            <a:endParaRPr dirty="0"/>
          </a:p>
          <a:p>
            <a:pPr marL="0" lvl="0" indent="0" algn="l" rtl="0">
              <a:spcBef>
                <a:spcPts val="0"/>
              </a:spcBef>
              <a:spcAft>
                <a:spcPts val="0"/>
              </a:spcAft>
              <a:buNone/>
            </a:pPr>
            <a:r>
              <a:rPr lang="en" dirty="0"/>
              <a:t>Go down to diff depths as well </a:t>
            </a:r>
            <a:endParaRPr dirty="0"/>
          </a:p>
          <a:p>
            <a:pPr marL="0" lvl="0" indent="0" algn="l" rtl="0">
              <a:spcBef>
                <a:spcPts val="0"/>
              </a:spcBef>
              <a:spcAft>
                <a:spcPts val="0"/>
              </a:spcAft>
              <a:buNone/>
            </a:pPr>
            <a:r>
              <a:rPr lang="en" dirty="0"/>
              <a:t>Nitrates can cause a host of diseases/problems for the community. Detrimental to health esp. children</a:t>
            </a:r>
            <a:endParaRPr dirty="0"/>
          </a:p>
          <a:p>
            <a:pPr marL="0" lvl="0" indent="0" algn="l" rtl="0">
              <a:spcBef>
                <a:spcPts val="0"/>
              </a:spcBef>
              <a:spcAft>
                <a:spcPts val="0"/>
              </a:spcAft>
              <a:buNone/>
            </a:pPr>
            <a:r>
              <a:rPr lang="en" dirty="0"/>
              <a:t>On a city water system the city will monitor this and mix water if necessary to keep concentrations down </a:t>
            </a:r>
            <a:endParaRPr dirty="0"/>
          </a:p>
          <a:p>
            <a:pPr marL="0" lvl="0" indent="0" algn="l" rtl="0">
              <a:spcBef>
                <a:spcPts val="0"/>
              </a:spcBef>
              <a:spcAft>
                <a:spcPts val="0"/>
              </a:spcAft>
              <a:buNone/>
            </a:pPr>
            <a:r>
              <a:rPr lang="en" dirty="0"/>
              <a:t>Filtration systems might be an option </a:t>
            </a: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fb05a2a5e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fb05a2a5e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a:t>
            </a:r>
            <a:r>
              <a:rPr lang="en-US" sz="1200" baseline="0" dirty="0" smtClean="0">
                <a:highlight>
                  <a:srgbClr val="FFFFFF"/>
                </a:highlight>
                <a:latin typeface="Roboto"/>
                <a:ea typeface="Roboto"/>
                <a:cs typeface="Roboto"/>
                <a:sym typeface="Roboto"/>
              </a:rPr>
              <a:t> Edgar Garibay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lvl="0" indent="0" algn="l" rtl="0">
              <a:spcBef>
                <a:spcPts val="0"/>
              </a:spcBef>
              <a:spcAft>
                <a:spcPts val="0"/>
              </a:spcAft>
              <a:buNone/>
            </a:pPr>
            <a:r>
              <a:rPr lang="es-ES" dirty="0" smtClean="0"/>
              <a:t>Conjunto de datos GAMA (Programa de Evaluación y Monitoreo Ambiental de Aguas Subterráneas). Concreción media de nitrato de 2010-2020. Si está por encima del nivel máximo de contaminantes del NCL, entonces su rojo, debajo será verde; pero hay diferentes tipos de pozos allí. No todos los pozos privados están allí, solo los pozos que se han sometido a algunas pruebas. Por lo general, solo se prueban muy pocos días al año (al azar). Probado más en el sistema municipal que en pozos privados</a:t>
            </a:r>
          </a:p>
          <a:p>
            <a:pPr marL="0" lvl="0" indent="0" algn="l" rtl="0">
              <a:spcBef>
                <a:spcPts val="0"/>
              </a:spcBef>
              <a:spcAft>
                <a:spcPts val="0"/>
              </a:spcAft>
              <a:buNone/>
            </a:pPr>
            <a:endParaRPr lang="es-ES" dirty="0" smtClean="0"/>
          </a:p>
          <a:p>
            <a:pPr marL="0" lvl="0" indent="0" algn="l" rtl="0">
              <a:spcBef>
                <a:spcPts val="0"/>
              </a:spcBef>
              <a:spcAft>
                <a:spcPts val="0"/>
              </a:spcAft>
              <a:buNone/>
            </a:pPr>
            <a:r>
              <a:rPr lang="es-ES" dirty="0" smtClean="0"/>
              <a:t>Nitrato, un fertilizante común en la zona.</a:t>
            </a:r>
          </a:p>
          <a:p>
            <a:pPr marL="0" lvl="0" indent="0" algn="l" rtl="0">
              <a:spcBef>
                <a:spcPts val="0"/>
              </a:spcBef>
              <a:spcAft>
                <a:spcPts val="0"/>
              </a:spcAft>
              <a:buNone/>
            </a:pPr>
            <a:r>
              <a:rPr lang="es-ES" dirty="0" smtClean="0"/>
              <a:t>Más pozos no mostrados que no han sido probados</a:t>
            </a:r>
          </a:p>
          <a:p>
            <a:pPr marL="0" lvl="0" indent="0" algn="l" rtl="0">
              <a:spcBef>
                <a:spcPts val="0"/>
              </a:spcBef>
              <a:spcAft>
                <a:spcPts val="0"/>
              </a:spcAft>
              <a:buNone/>
            </a:pPr>
            <a:r>
              <a:rPr lang="es-ES" dirty="0" smtClean="0"/>
              <a:t>Baja también a las profundidades de diferencia</a:t>
            </a:r>
          </a:p>
          <a:p>
            <a:pPr marL="0" lvl="0" indent="0" algn="l" rtl="0">
              <a:spcBef>
                <a:spcPts val="0"/>
              </a:spcBef>
              <a:spcAft>
                <a:spcPts val="0"/>
              </a:spcAft>
              <a:buNone/>
            </a:pPr>
            <a:r>
              <a:rPr lang="es-ES" dirty="0" smtClean="0"/>
              <a:t>Los nitratos pueden causar una serie de enfermedades / problemas para la comunidad. Perjudicial para la salud esp. niños</a:t>
            </a:r>
          </a:p>
          <a:p>
            <a:pPr marL="0" lvl="0" indent="0" algn="l" rtl="0">
              <a:spcBef>
                <a:spcPts val="0"/>
              </a:spcBef>
              <a:spcAft>
                <a:spcPts val="0"/>
              </a:spcAft>
              <a:buNone/>
            </a:pPr>
            <a:r>
              <a:rPr lang="es-ES" dirty="0" smtClean="0"/>
              <a:t>En un sistema de agua de la ciudad, la ciudad controlará esto y mezclará agua si es necesario para mantener bajas las concentraciones.</a:t>
            </a:r>
          </a:p>
          <a:p>
            <a:pPr marL="0" lvl="0" indent="0" algn="l" rtl="0">
              <a:spcBef>
                <a:spcPts val="0"/>
              </a:spcBef>
              <a:spcAft>
                <a:spcPts val="0"/>
              </a:spcAft>
              <a:buNone/>
            </a:pPr>
            <a:r>
              <a:rPr lang="es-ES" dirty="0" smtClean="0"/>
              <a:t>Los sistemas de filtración pueden ser una opción</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fb05a2a5e_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fb05a2a5e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t>
            </a:r>
            <a:endParaRPr lang="en-US"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UC Berkeley Safe Trek and Modesto City website </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 dirty="0" smtClean="0"/>
              <a:t>With this data we can see if things are evenly distributed</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 dirty="0" smtClean="0"/>
              <a:t>Look for unevenness in the data, shown as all the accidents in south modesto which can then be used to improve those areas with better bike paths, sidewalks, etc. </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 dirty="0" smtClean="0"/>
              <a:t>2013-2017</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fb05a2a5e_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fb05a2a5e_5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a:t>
            </a:r>
            <a:r>
              <a:rPr lang="en-US" sz="1200" baseline="0" dirty="0" smtClean="0">
                <a:highlight>
                  <a:srgbClr val="FFFFFF"/>
                </a:highlight>
                <a:latin typeface="Roboto"/>
                <a:ea typeface="Roboto"/>
                <a:cs typeface="Roboto"/>
                <a:sym typeface="Roboto"/>
              </a:rPr>
              <a:t> Edgar Garibay</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UC Berkeley Safe Trek and Modesto City website </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 dirty="0" smtClean="0"/>
              <a:t>With this data we can see if things are evenly distributed</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 dirty="0" smtClean="0"/>
              <a:t>Look for unevenness in the data, shown as all the accidents in south modesto which can then be used to improve those areas with better bike paths, sidewalks, etc. </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 dirty="0" smtClean="0"/>
              <a:t>2013-2017</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fb05a2a5e_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fb05a2a5e_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t>
            </a:r>
            <a:endParaRPr lang="en-US"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Government </a:t>
            </a:r>
            <a:r>
              <a:rPr lang="en" dirty="0"/>
              <a:t>data exists for every neighborhood, but doesn’t tell us the whole story. Can only provide average information (ethnic/racial makeup and economic </a:t>
            </a:r>
            <a:r>
              <a:rPr lang="en" dirty="0" smtClean="0"/>
              <a:t>data).</a:t>
            </a:r>
            <a:r>
              <a:rPr lang="en" baseline="0" dirty="0" smtClean="0"/>
              <a:t>  </a:t>
            </a:r>
            <a:r>
              <a:rPr lang="en" dirty="0" smtClean="0"/>
              <a:t>Can </a:t>
            </a:r>
            <a:r>
              <a:rPr lang="en" dirty="0"/>
              <a:t>put demographic data on top of other data sources (bike paths, affordable </a:t>
            </a:r>
            <a:r>
              <a:rPr lang="en" dirty="0" smtClean="0"/>
              <a:t>housing).</a:t>
            </a:r>
            <a:r>
              <a:rPr lang="en" baseline="0" dirty="0" smtClean="0"/>
              <a:t>  </a:t>
            </a:r>
            <a:r>
              <a:rPr lang="en" dirty="0" smtClean="0"/>
              <a:t>A </a:t>
            </a:r>
            <a:r>
              <a:rPr lang="en" dirty="0"/>
              <a:t>lot of data sources that the gov’t collects that are accessible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Mapping data shows if things are evenly distributed / just </a:t>
            </a:r>
            <a:r>
              <a:rPr lang="en" dirty="0" smtClean="0"/>
              <a:t>.</a:t>
            </a:r>
            <a:r>
              <a:rPr lang="en" baseline="0" dirty="0" smtClean="0"/>
              <a:t>  </a:t>
            </a:r>
            <a:r>
              <a:rPr lang="en" dirty="0" smtClean="0"/>
              <a:t>See </a:t>
            </a:r>
            <a:r>
              <a:rPr lang="en" dirty="0"/>
              <a:t>if there is </a:t>
            </a:r>
            <a:r>
              <a:rPr lang="en" dirty="0" smtClean="0"/>
              <a:t>correlation </a:t>
            </a:r>
            <a:r>
              <a:rPr lang="en" dirty="0"/>
              <a:t>in things, like areas with a high minority population have lower income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fb05a2a5e_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fb05a2a5e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a:t>
            </a:r>
            <a:r>
              <a:rPr lang="en-US" sz="1200" baseline="0" dirty="0" smtClean="0">
                <a:highlight>
                  <a:srgbClr val="FFFFFF"/>
                </a:highlight>
                <a:latin typeface="Roboto"/>
                <a:ea typeface="Roboto"/>
                <a:cs typeface="Roboto"/>
                <a:sym typeface="Roboto"/>
              </a:rPr>
              <a:t> Edgar Garibay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highlight>
                <a:srgbClr val="FFFFFF"/>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highlight>
                  <a:srgbClr val="FFFFFF"/>
                </a:highlight>
                <a:latin typeface="Roboto"/>
                <a:ea typeface="Roboto"/>
                <a:cs typeface="Roboto"/>
                <a:sym typeface="Roboto"/>
              </a:rPr>
              <a:t>Los datos gubernamentales existen para todos los vecindarios, pero no nos cuentan toda la historia. Solo puede proporcionar información promedio (composición étnica / racial y datos económicos). Puede poner datos demográficos encima de otras fuentes de datos (</a:t>
            </a:r>
            <a:r>
              <a:rPr lang="es-ES" sz="1200" baseline="0" dirty="0" err="1" smtClean="0">
                <a:highlight>
                  <a:srgbClr val="FFFFFF"/>
                </a:highlight>
                <a:latin typeface="Roboto"/>
                <a:ea typeface="Roboto"/>
                <a:cs typeface="Roboto"/>
                <a:sym typeface="Roboto"/>
              </a:rPr>
              <a:t>ciclovías</a:t>
            </a:r>
            <a:r>
              <a:rPr lang="es-ES" sz="1200" baseline="0" dirty="0" smtClean="0">
                <a:highlight>
                  <a:srgbClr val="FFFFFF"/>
                </a:highlight>
                <a:latin typeface="Roboto"/>
                <a:ea typeface="Roboto"/>
                <a:cs typeface="Roboto"/>
                <a:sym typeface="Roboto"/>
              </a:rPr>
              <a:t>, viviendas asequibles). Muchas fuentes de datos que el gobierno no recopila y que son accesibles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highlight>
                <a:srgbClr val="FFFFFF"/>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highlight>
                  <a:srgbClr val="FFFFFF"/>
                </a:highlight>
                <a:latin typeface="Roboto"/>
                <a:ea typeface="Roboto"/>
                <a:cs typeface="Roboto"/>
                <a:sym typeface="Roboto"/>
              </a:rPr>
              <a:t>Los datos de mapeo muestran si las cosas están distribuidas de manera uniforme / justa. Vea si hay una correlación en cosas, como áreas con una alta población minoritaria, que tienen ingresos más bajos</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fb05a2a5e_5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fb05a2a5e_5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t>
            </a:r>
            <a:endParaRPr lang="en-US"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Modesto </a:t>
            </a:r>
            <a:r>
              <a:rPr lang="en" dirty="0"/>
              <a:t>City data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fb05a2a5e_5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fb05a2a5e_5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a:t>
            </a:r>
            <a:r>
              <a:rPr lang="en-US" sz="1200" baseline="0" dirty="0" smtClean="0">
                <a:highlight>
                  <a:srgbClr val="FFFFFF"/>
                </a:highlight>
                <a:latin typeface="Roboto"/>
                <a:ea typeface="Roboto"/>
                <a:cs typeface="Roboto"/>
                <a:sym typeface="Roboto"/>
              </a:rPr>
              <a:t> Edgar Garibay</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Modesto </a:t>
            </a:r>
            <a:r>
              <a:rPr lang="en" dirty="0"/>
              <a:t>City data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Speaker: Alec Castellanos </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327567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f7593273c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f7593273c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t>
            </a:r>
            <a:endParaRPr lang="en-US"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Give </a:t>
            </a:r>
            <a:r>
              <a:rPr lang="en" dirty="0"/>
              <a:t>an overview of what we talked about in our presentation, showing the importance of community data of their </a:t>
            </a:r>
            <a:r>
              <a:rPr lang="en" dirty="0" smtClean="0"/>
              <a:t>input.</a:t>
            </a:r>
            <a:r>
              <a:rPr lang="en" baseline="0" dirty="0" smtClean="0"/>
              <a:t> </a:t>
            </a:r>
            <a:r>
              <a:rPr lang="en" dirty="0" smtClean="0"/>
              <a:t>Tie </a:t>
            </a:r>
            <a:r>
              <a:rPr lang="en" dirty="0"/>
              <a:t>back to concrete examples for this </a:t>
            </a:r>
            <a:r>
              <a:rPr lang="en" dirty="0" smtClean="0"/>
              <a:t>slide.</a:t>
            </a:r>
            <a:r>
              <a:rPr lang="en" baseline="0" dirty="0" smtClean="0"/>
              <a: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fb05a2a5e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fb05a2a5e_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Speaker: Edgar Garibay</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s-ES" dirty="0" smtClean="0"/>
              <a:t>Brinde una descripción general de lo que hablamos en nuestra presentación, mostrando la importancia de los datos de la comunidad sobre sus aportes. Vuelva a ver ejemplos concretos para esta diapositiva.</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Alec</a:t>
            </a:r>
            <a:r>
              <a:rPr lang="en-US" baseline="0" dirty="0" smtClean="0"/>
              <a:t> and Ana</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22</a:t>
            </a:fld>
            <a:endParaRPr lang="en-US"/>
          </a:p>
        </p:txBody>
      </p:sp>
    </p:spTree>
    <p:extLst>
      <p:ext uri="{BB962C8B-B14F-4D97-AF65-F5344CB8AC3E}">
        <p14:creationId xmlns:p14="http://schemas.microsoft.com/office/powerpoint/2010/main" val="33238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Alec Castellano</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23</a:t>
            </a:fld>
            <a:endParaRPr lang="en-US"/>
          </a:p>
        </p:txBody>
      </p:sp>
    </p:spTree>
    <p:extLst>
      <p:ext uri="{BB962C8B-B14F-4D97-AF65-F5344CB8AC3E}">
        <p14:creationId xmlns:p14="http://schemas.microsoft.com/office/powerpoint/2010/main" val="333444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Ana Talavera</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24</a:t>
            </a:fld>
            <a:endParaRPr lang="en-US"/>
          </a:p>
        </p:txBody>
      </p:sp>
    </p:spTree>
    <p:extLst>
      <p:ext uri="{BB962C8B-B14F-4D97-AF65-F5344CB8AC3E}">
        <p14:creationId xmlns:p14="http://schemas.microsoft.com/office/powerpoint/2010/main" val="187259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Alec Castellano</a:t>
            </a:r>
            <a:endParaRPr lang="en-US" dirty="0" smtClean="0"/>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25</a:t>
            </a:fld>
            <a:endParaRPr lang="en-US"/>
          </a:p>
        </p:txBody>
      </p:sp>
    </p:spTree>
    <p:extLst>
      <p:ext uri="{BB962C8B-B14F-4D97-AF65-F5344CB8AC3E}">
        <p14:creationId xmlns:p14="http://schemas.microsoft.com/office/powerpoint/2010/main" val="3403450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Ana Talavera</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26</a:t>
            </a:fld>
            <a:endParaRPr lang="en-US"/>
          </a:p>
        </p:txBody>
      </p:sp>
    </p:spTree>
    <p:extLst>
      <p:ext uri="{BB962C8B-B14F-4D97-AF65-F5344CB8AC3E}">
        <p14:creationId xmlns:p14="http://schemas.microsoft.com/office/powerpoint/2010/main" val="167652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a:t>
            </a:r>
            <a:r>
              <a:rPr lang="en-US" baseline="0" dirty="0" smtClean="0"/>
              <a:t> Veronica Tovar for Wrap Up and Raffle: Alec and Ana</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27</a:t>
            </a:fld>
            <a:endParaRPr lang="en-US"/>
          </a:p>
        </p:txBody>
      </p:sp>
    </p:spTree>
    <p:extLst>
      <p:ext uri="{BB962C8B-B14F-4D97-AF65-F5344CB8AC3E}">
        <p14:creationId xmlns:p14="http://schemas.microsoft.com/office/powerpoint/2010/main" val="2215466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b4b0f4e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b4b0f4e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mtClean="0"/>
              <a:t>Speakers: Alec</a:t>
            </a:r>
            <a:r>
              <a:rPr lang="en-US" baseline="0" smtClean="0"/>
              <a:t> and Ana</a:t>
            </a:r>
            <a:endParaRPr lang="en-US" smtClean="0"/>
          </a:p>
          <a:p>
            <a:pPr marL="0" lvl="0" indent="0" algn="l" rtl="0">
              <a:spcBef>
                <a:spcPts val="0"/>
              </a:spcBef>
              <a:spcAft>
                <a:spcPts val="0"/>
              </a:spcAft>
              <a:buClr>
                <a:schemeClr val="dk1"/>
              </a:buClr>
              <a:buSzPts val="1100"/>
              <a:buFont typeface="Arial"/>
              <a:buNone/>
            </a:pPr>
            <a:endParaRP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Speaker: Ana</a:t>
            </a:r>
            <a:r>
              <a:rPr lang="en-US" sz="1200" baseline="0" dirty="0" smtClean="0"/>
              <a:t> Talavera</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327567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Alec and Ana introduces, Edgar Garibay, Speaker: Edgar Garibay</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277412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Edgar Garibay</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277412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Alec and Ana introduce Martha </a:t>
            </a:r>
            <a:r>
              <a:rPr lang="en-US" baseline="0" dirty="0" err="1" smtClean="0"/>
              <a:t>Armas</a:t>
            </a:r>
            <a:r>
              <a:rPr lang="en-US" baseline="0" dirty="0" smtClean="0"/>
              <a:t>-Kelly, Speaker: Martha </a:t>
            </a:r>
            <a:r>
              <a:rPr lang="en-US" baseline="0" dirty="0" err="1" smtClean="0"/>
              <a:t>Armas</a:t>
            </a:r>
            <a:r>
              <a:rPr lang="en-US" baseline="0" dirty="0" smtClean="0"/>
              <a:t>-Kelly</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428000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Speaker: Martha </a:t>
            </a:r>
            <a:r>
              <a:rPr lang="en-US" baseline="0" dirty="0" err="1" smtClean="0"/>
              <a:t>Armas</a:t>
            </a:r>
            <a:r>
              <a:rPr lang="en-US" baseline="0" dirty="0" smtClean="0"/>
              <a:t>-Kelly</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10062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Alec and Ana discuss slide, then both introduce the Santa Clara Team, Chloe Gentile-Montgomery and Meghan Adams and Edgar Garibay will be translating their presentation</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345418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f7593273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f7593273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ighlight>
                  <a:srgbClr val="FFFFFF"/>
                </a:highlight>
                <a:latin typeface="Roboto"/>
                <a:ea typeface="Roboto"/>
                <a:cs typeface="Roboto"/>
                <a:sym typeface="Roboto"/>
              </a:rPr>
              <a:t>Speakers:</a:t>
            </a:r>
            <a:r>
              <a:rPr lang="en-US" sz="1200" baseline="0" dirty="0" smtClean="0">
                <a:highlight>
                  <a:srgbClr val="FFFFFF"/>
                </a:highlight>
                <a:latin typeface="Roboto"/>
                <a:ea typeface="Roboto"/>
                <a:cs typeface="Roboto"/>
                <a:sym typeface="Roboto"/>
              </a:rPr>
              <a:t> </a:t>
            </a:r>
            <a:r>
              <a:rPr lang="en-US" sz="1200" baseline="0" dirty="0" smtClean="0"/>
              <a:t>Chloe Gentile-Montgomery and Meghan Adams and Edgar Garibay will be translating their presentation</a:t>
            </a:r>
          </a:p>
          <a:p>
            <a:pPr marL="0" lvl="0" indent="0" algn="l" rtl="0">
              <a:spcBef>
                <a:spcPts val="0"/>
              </a:spcBef>
              <a:spcAft>
                <a:spcPts val="0"/>
              </a:spcAft>
              <a:buNone/>
            </a:pPr>
            <a:endParaRPr sz="1200" dirty="0">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8/12/2020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Google Shape;42;p4"/>
          <p:cNvGrpSpPr/>
          <p:nvPr/>
        </p:nvGrpSpPr>
        <p:grpSpPr>
          <a:xfrm>
            <a:off x="0" y="508004"/>
            <a:ext cx="1383800" cy="1355049"/>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730000" y="525000"/>
            <a:ext cx="9385200" cy="1218800"/>
          </a:xfrm>
          <a:prstGeom prst="rect">
            <a:avLst/>
          </a:prstGeom>
        </p:spPr>
        <p:txBody>
          <a:bodyPr spcFirstLastPara="1" wrap="square" lIns="121894" tIns="121894" rIns="121894" bIns="121894"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121894" tIns="121894" rIns="121894" bIns="121894" anchor="t" anchorCtr="0">
            <a:noAutofit/>
          </a:bodyPr>
          <a:lstStyle>
            <a:lvl1pPr marL="609570" lvl="0" indent="-414846">
              <a:spcBef>
                <a:spcPts val="0"/>
              </a:spcBef>
              <a:spcAft>
                <a:spcPts val="0"/>
              </a:spcAft>
              <a:buSzPts val="1300"/>
              <a:buChar char="●"/>
              <a:defRPr/>
            </a:lvl1pPr>
            <a:lvl2pPr marL="1219140" lvl="1" indent="-397913">
              <a:spcBef>
                <a:spcPts val="2133"/>
              </a:spcBef>
              <a:spcAft>
                <a:spcPts val="0"/>
              </a:spcAft>
              <a:buSzPts val="1100"/>
              <a:buChar char="○"/>
              <a:defRPr/>
            </a:lvl2pPr>
            <a:lvl3pPr marL="1828709" lvl="2" indent="-397913">
              <a:spcBef>
                <a:spcPts val="2133"/>
              </a:spcBef>
              <a:spcAft>
                <a:spcPts val="0"/>
              </a:spcAft>
              <a:buSzPts val="1100"/>
              <a:buChar char="■"/>
              <a:defRPr/>
            </a:lvl3pPr>
            <a:lvl4pPr marL="2438278" lvl="3" indent="-397913">
              <a:spcBef>
                <a:spcPts val="2133"/>
              </a:spcBef>
              <a:spcAft>
                <a:spcPts val="0"/>
              </a:spcAft>
              <a:buSzPts val="1100"/>
              <a:buChar char="●"/>
              <a:defRPr/>
            </a:lvl4pPr>
            <a:lvl5pPr marL="3047848" lvl="4" indent="-397913">
              <a:spcBef>
                <a:spcPts val="2133"/>
              </a:spcBef>
              <a:spcAft>
                <a:spcPts val="0"/>
              </a:spcAft>
              <a:buSzPts val="1100"/>
              <a:buChar char="○"/>
              <a:defRPr/>
            </a:lvl5pPr>
            <a:lvl6pPr marL="3657418" lvl="5" indent="-397913">
              <a:spcBef>
                <a:spcPts val="2133"/>
              </a:spcBef>
              <a:spcAft>
                <a:spcPts val="0"/>
              </a:spcAft>
              <a:buSzPts val="1100"/>
              <a:buChar char="■"/>
              <a:defRPr/>
            </a:lvl6pPr>
            <a:lvl7pPr marL="4266987" lvl="6" indent="-397913">
              <a:spcBef>
                <a:spcPts val="2133"/>
              </a:spcBef>
              <a:spcAft>
                <a:spcPts val="0"/>
              </a:spcAft>
              <a:buSzPts val="1100"/>
              <a:buChar char="●"/>
              <a:defRPr/>
            </a:lvl7pPr>
            <a:lvl8pPr marL="4876557" lvl="7" indent="-397913">
              <a:spcBef>
                <a:spcPts val="2133"/>
              </a:spcBef>
              <a:spcAft>
                <a:spcPts val="0"/>
              </a:spcAft>
              <a:buSzPts val="1100"/>
              <a:buChar char="○"/>
              <a:defRPr/>
            </a:lvl8pPr>
            <a:lvl9pPr marL="5486126" lvl="8" indent="-397913">
              <a:spcBef>
                <a:spcPts val="2133"/>
              </a:spcBef>
              <a:spcAft>
                <a:spcPts val="2133"/>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121894" tIns="121894" rIns="121894" bIns="12189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5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8/12/2020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8/12/2020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8/12/2020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8/12/2020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marmaskelly@ccstockton.or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hyperlink" Target="http://www.oehha.ca.gov/calenviroscreen/report/calenviroscreen-30" TargetMode="External"/><Relationship Id="rId5" Type="http://schemas.openxmlformats.org/officeDocument/2006/relationships/hyperlink" Target="http://www.calgreenzones.org/" TargetMode="External"/><Relationship Id="rId4" Type="http://schemas.openxmlformats.org/officeDocument/2006/relationships/hyperlink" Target="http://www.caleja.org/sb1000-toolk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632" y="121508"/>
            <a:ext cx="11640065" cy="1608438"/>
          </a:xfrm>
        </p:spPr>
        <p:txBody>
          <a:bodyPr>
            <a:normAutofit fontScale="90000"/>
          </a:bodyPr>
          <a:lstStyle/>
          <a:p>
            <a:pPr algn="ctr"/>
            <a:r>
              <a:rPr lang="en-US" sz="4000" dirty="0">
                <a:solidFill>
                  <a:schemeClr val="tx2"/>
                </a:solidFill>
              </a:rPr>
              <a:t>General </a:t>
            </a:r>
            <a:r>
              <a:rPr lang="en-US" sz="4000" dirty="0" smtClean="0">
                <a:solidFill>
                  <a:schemeClr val="tx2"/>
                </a:solidFill>
              </a:rPr>
              <a:t>Plan: Community in Action Meeting</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Plan General: </a:t>
            </a:r>
            <a:r>
              <a:rPr lang="en-US" sz="4000" dirty="0" err="1" smtClean="0">
                <a:solidFill>
                  <a:schemeClr val="tx2"/>
                </a:solidFill>
              </a:rPr>
              <a:t>Reunión</a:t>
            </a:r>
            <a:r>
              <a:rPr lang="en-US" sz="4000" dirty="0" smtClean="0">
                <a:solidFill>
                  <a:schemeClr val="tx2"/>
                </a:solidFill>
              </a:rPr>
              <a:t> de </a:t>
            </a:r>
            <a:r>
              <a:rPr lang="en-US" sz="4000" dirty="0" err="1" smtClean="0">
                <a:solidFill>
                  <a:schemeClr val="tx2"/>
                </a:solidFill>
              </a:rPr>
              <a:t>Comunidad</a:t>
            </a:r>
            <a:r>
              <a:rPr lang="en-US" sz="4000" dirty="0" smtClean="0">
                <a:solidFill>
                  <a:schemeClr val="tx2"/>
                </a:solidFill>
              </a:rPr>
              <a:t> </a:t>
            </a:r>
            <a:r>
              <a:rPr lang="en-US" sz="4000" dirty="0" err="1">
                <a:solidFill>
                  <a:schemeClr val="tx2"/>
                </a:solidFill>
              </a:rPr>
              <a:t>en</a:t>
            </a:r>
            <a:r>
              <a:rPr lang="en-US" sz="4000" dirty="0">
                <a:solidFill>
                  <a:schemeClr val="tx2"/>
                </a:solidFill>
              </a:rPr>
              <a:t> </a:t>
            </a:r>
            <a:r>
              <a:rPr lang="en-US" sz="4000" dirty="0" err="1">
                <a:solidFill>
                  <a:schemeClr val="tx2"/>
                </a:solidFill>
              </a:rPr>
              <a:t>Acción</a:t>
            </a:r>
            <a:endParaRPr lang="en-US" sz="4000" dirty="0">
              <a:solidFill>
                <a:schemeClr val="tx2"/>
              </a:solidFill>
            </a:endParaRPr>
          </a:p>
        </p:txBody>
      </p:sp>
      <p:sp>
        <p:nvSpPr>
          <p:cNvPr id="3" name="Subtitle 2"/>
          <p:cNvSpPr>
            <a:spLocks noGrp="1"/>
          </p:cNvSpPr>
          <p:nvPr>
            <p:ph type="subTitle" idx="1"/>
          </p:nvPr>
        </p:nvSpPr>
        <p:spPr>
          <a:xfrm>
            <a:off x="3509319" y="4141574"/>
            <a:ext cx="8559114" cy="914400"/>
          </a:xfrm>
        </p:spPr>
        <p:txBody>
          <a:bodyPr>
            <a:normAutofit/>
          </a:bodyPr>
          <a:lstStyle/>
          <a:p>
            <a:pPr algn="ctr"/>
            <a:r>
              <a:rPr lang="en-US" dirty="0">
                <a:solidFill>
                  <a:schemeClr val="tx2"/>
                </a:solidFill>
              </a:rPr>
              <a:t>P</a:t>
            </a:r>
            <a:r>
              <a:rPr lang="en-US" dirty="0" smtClean="0">
                <a:solidFill>
                  <a:schemeClr val="tx2"/>
                </a:solidFill>
              </a:rPr>
              <a:t>resented </a:t>
            </a:r>
            <a:r>
              <a:rPr lang="en-US" dirty="0">
                <a:solidFill>
                  <a:schemeClr val="tx2"/>
                </a:solidFill>
              </a:rPr>
              <a:t>by Catholic </a:t>
            </a:r>
            <a:r>
              <a:rPr lang="en-US" dirty="0" smtClean="0">
                <a:solidFill>
                  <a:schemeClr val="tx2"/>
                </a:solidFill>
              </a:rPr>
              <a:t>Charities,                                      </a:t>
            </a:r>
            <a:r>
              <a:rPr lang="en-US" dirty="0">
                <a:solidFill>
                  <a:schemeClr val="tx2"/>
                </a:solidFill>
              </a:rPr>
              <a:t>Tuolumne River Trust </a:t>
            </a:r>
            <a:r>
              <a:rPr lang="en-US" dirty="0" smtClean="0">
                <a:solidFill>
                  <a:schemeClr val="tx2"/>
                </a:solidFill>
              </a:rPr>
              <a:t>&amp; Santa </a:t>
            </a:r>
            <a:r>
              <a:rPr lang="en-US" dirty="0">
                <a:solidFill>
                  <a:schemeClr val="tx2"/>
                </a:solidFill>
              </a:rPr>
              <a:t>Clara University</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952400" y="525000"/>
            <a:ext cx="11135600" cy="1218800"/>
          </a:xfrm>
          <a:prstGeom prst="rect">
            <a:avLst/>
          </a:prstGeom>
        </p:spPr>
        <p:txBody>
          <a:bodyPr spcFirstLastPara="1" wrap="square" lIns="121894" tIns="121894" rIns="121894" bIns="121894" anchor="t" anchorCtr="0">
            <a:noAutofit/>
          </a:bodyPr>
          <a:lstStyle/>
          <a:p>
            <a:pPr algn="ctr"/>
            <a:r>
              <a:rPr lang="en" sz="2900" dirty="0">
                <a:solidFill>
                  <a:schemeClr val="tx2"/>
                </a:solidFill>
              </a:rPr>
              <a:t>How can data be useful for communities?                       </a:t>
            </a:r>
            <a:endParaRPr sz="2900" dirty="0">
              <a:solidFill>
                <a:schemeClr val="tx2"/>
              </a:solidFill>
            </a:endParaRPr>
          </a:p>
          <a:p>
            <a:pPr algn="ctr"/>
            <a:endParaRPr dirty="0"/>
          </a:p>
          <a:p>
            <a:endParaRPr dirty="0"/>
          </a:p>
        </p:txBody>
      </p:sp>
      <p:sp>
        <p:nvSpPr>
          <p:cNvPr id="141" name="Google Shape;141;p14"/>
          <p:cNvSpPr txBox="1">
            <a:spLocks noGrp="1"/>
          </p:cNvSpPr>
          <p:nvPr>
            <p:ph type="body" idx="1"/>
          </p:nvPr>
        </p:nvSpPr>
        <p:spPr>
          <a:xfrm>
            <a:off x="1373133" y="1585569"/>
            <a:ext cx="10574400" cy="4846761"/>
          </a:xfrm>
          <a:prstGeom prst="rect">
            <a:avLst/>
          </a:prstGeom>
        </p:spPr>
        <p:txBody>
          <a:bodyPr spcFirstLastPara="1" wrap="square" lIns="121894" tIns="121894" rIns="121894" bIns="121894" anchor="t" anchorCtr="0">
            <a:noAutofit/>
          </a:bodyPr>
          <a:lstStyle/>
          <a:p>
            <a:pPr marL="0" indent="0">
              <a:buNone/>
            </a:pPr>
            <a:r>
              <a:rPr lang="en" dirty="0"/>
              <a:t>Points we would like to make:</a:t>
            </a:r>
            <a:endParaRPr dirty="0"/>
          </a:p>
          <a:p>
            <a:pPr>
              <a:spcBef>
                <a:spcPts val="2133"/>
              </a:spcBef>
              <a:spcAft>
                <a:spcPts val="1200"/>
              </a:spcAft>
            </a:pPr>
            <a:r>
              <a:rPr lang="en" dirty="0"/>
              <a:t>Any type of information that happens at a location can be put on a map</a:t>
            </a:r>
            <a:endParaRPr dirty="0"/>
          </a:p>
          <a:p>
            <a:r>
              <a:rPr lang="en" dirty="0"/>
              <a:t>Many data points  collected together can show if a  distribution  is even/just</a:t>
            </a:r>
            <a:endParaRPr dirty="0"/>
          </a:p>
          <a:p>
            <a:pPr lvl="1" indent="-406381">
              <a:spcBef>
                <a:spcPts val="0"/>
              </a:spcBef>
              <a:spcAft>
                <a:spcPts val="1200"/>
              </a:spcAft>
              <a:buSzPts val="1200"/>
            </a:pPr>
            <a:r>
              <a:rPr lang="en" sz="1800" dirty="0"/>
              <a:t>Examples: pollution, bike paths, side walks, …</a:t>
            </a:r>
            <a:endParaRPr sz="1800" dirty="0"/>
          </a:p>
          <a:p>
            <a:pPr>
              <a:spcAft>
                <a:spcPts val="1200"/>
              </a:spcAft>
            </a:pPr>
            <a:r>
              <a:rPr lang="en" dirty="0"/>
              <a:t>Mapping data = arguments for change and funding</a:t>
            </a:r>
            <a:endParaRPr dirty="0"/>
          </a:p>
          <a:p>
            <a:r>
              <a:rPr lang="en" dirty="0"/>
              <a:t>There are many data sets on big scales, but </a:t>
            </a:r>
            <a:endParaRPr dirty="0"/>
          </a:p>
          <a:p>
            <a:pPr lvl="1" indent="-406381">
              <a:spcBef>
                <a:spcPts val="0"/>
              </a:spcBef>
              <a:buSzPts val="1200"/>
            </a:pPr>
            <a:r>
              <a:rPr lang="en" sz="1800" dirty="0"/>
              <a:t>Nobody knows your community better than you do, therefore</a:t>
            </a:r>
            <a:endParaRPr sz="1800" dirty="0"/>
          </a:p>
          <a:p>
            <a:pPr lvl="1" indent="-406381">
              <a:spcBef>
                <a:spcPts val="0"/>
              </a:spcBef>
              <a:buSzPts val="1200"/>
            </a:pPr>
            <a:r>
              <a:rPr lang="en" sz="1800" dirty="0"/>
              <a:t>You can collect more  relevant data than someone who does not know the community</a:t>
            </a:r>
            <a:endParaRPr sz="1800" dirty="0"/>
          </a:p>
        </p:txBody>
      </p:sp>
    </p:spTree>
    <p:extLst>
      <p:ext uri="{BB962C8B-B14F-4D97-AF65-F5344CB8AC3E}">
        <p14:creationId xmlns:p14="http://schemas.microsoft.com/office/powerpoint/2010/main" val="177910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952400" y="525000"/>
            <a:ext cx="11135600" cy="758400"/>
          </a:xfrm>
          <a:prstGeom prst="rect">
            <a:avLst/>
          </a:prstGeom>
        </p:spPr>
        <p:txBody>
          <a:bodyPr spcFirstLastPara="1" wrap="square" lIns="121894" tIns="121894" rIns="121894" bIns="121894" anchor="t" anchorCtr="0">
            <a:noAutofit/>
          </a:bodyPr>
          <a:lstStyle/>
          <a:p>
            <a:pPr algn="ctr"/>
            <a:r>
              <a:rPr lang="en" sz="2900" dirty="0">
                <a:solidFill>
                  <a:schemeClr val="tx2"/>
                </a:solidFill>
              </a:rPr>
              <a:t>¿Cómo pueden los datos ser útiles para las comunidades?                    </a:t>
            </a:r>
            <a:endParaRPr sz="2900" dirty="0">
              <a:solidFill>
                <a:schemeClr val="tx2"/>
              </a:solidFill>
            </a:endParaRPr>
          </a:p>
          <a:p>
            <a:pPr algn="ctr"/>
            <a:endParaRPr dirty="0">
              <a:solidFill>
                <a:schemeClr val="tx2"/>
              </a:solidFill>
            </a:endParaRPr>
          </a:p>
          <a:p>
            <a:endParaRPr dirty="0">
              <a:solidFill>
                <a:schemeClr val="tx2"/>
              </a:solidFill>
            </a:endParaRPr>
          </a:p>
        </p:txBody>
      </p:sp>
      <p:sp>
        <p:nvSpPr>
          <p:cNvPr id="147" name="Google Shape;147;p15"/>
          <p:cNvSpPr txBox="1">
            <a:spLocks noGrp="1"/>
          </p:cNvSpPr>
          <p:nvPr>
            <p:ph type="body" idx="1"/>
          </p:nvPr>
        </p:nvSpPr>
        <p:spPr>
          <a:xfrm>
            <a:off x="914400" y="1506742"/>
            <a:ext cx="10985836" cy="5351258"/>
          </a:xfrm>
          <a:prstGeom prst="rect">
            <a:avLst/>
          </a:prstGeom>
        </p:spPr>
        <p:txBody>
          <a:bodyPr spcFirstLastPara="1" wrap="square" lIns="121894" tIns="121894" rIns="121894" bIns="121894" anchor="t" anchorCtr="0">
            <a:noAutofit/>
          </a:bodyPr>
          <a:lstStyle/>
          <a:p>
            <a:pPr marL="0" indent="0">
              <a:buNone/>
            </a:pPr>
            <a:r>
              <a:rPr lang="en" dirty="0"/>
              <a:t>Puntos que nos gustaría hacer:</a:t>
            </a:r>
            <a:endParaRPr dirty="0"/>
          </a:p>
          <a:p>
            <a:pPr indent="-406381">
              <a:spcBef>
                <a:spcPts val="2133"/>
              </a:spcBef>
              <a:spcAft>
                <a:spcPts val="1200"/>
              </a:spcAft>
              <a:buSzPts val="1200"/>
            </a:pPr>
            <a:r>
              <a:rPr lang="en" dirty="0"/>
              <a:t>Cualquier tipo de información que ocurra en una ubicación se puede poner en un mapa.</a:t>
            </a:r>
            <a:endParaRPr dirty="0"/>
          </a:p>
          <a:p>
            <a:pPr indent="-406381">
              <a:buSzPts val="1200"/>
            </a:pPr>
            <a:r>
              <a:rPr lang="en" dirty="0"/>
              <a:t>Muchos puntos de datos recopilados juntos pueden mostrar si una distribución es uniforme / justa</a:t>
            </a:r>
            <a:endParaRPr dirty="0"/>
          </a:p>
          <a:p>
            <a:pPr lvl="1" indent="-406381">
              <a:spcBef>
                <a:spcPts val="0"/>
              </a:spcBef>
              <a:spcAft>
                <a:spcPts val="1200"/>
              </a:spcAft>
              <a:buSzPts val="1200"/>
            </a:pPr>
            <a:r>
              <a:rPr lang="en" sz="1800" dirty="0"/>
              <a:t>Ejemplos: contaminación, ciclovías, aceras … </a:t>
            </a:r>
            <a:endParaRPr sz="1800" dirty="0"/>
          </a:p>
          <a:p>
            <a:pPr indent="-406381">
              <a:spcAft>
                <a:spcPts val="1200"/>
              </a:spcAft>
              <a:buSzPts val="1200"/>
            </a:pPr>
            <a:r>
              <a:rPr lang="en" dirty="0"/>
              <a:t>Datos de mapa  = argumentos a favor del cambio y la financiación</a:t>
            </a:r>
            <a:endParaRPr dirty="0"/>
          </a:p>
          <a:p>
            <a:pPr indent="-406381">
              <a:buSzPts val="1200"/>
            </a:pPr>
            <a:r>
              <a:rPr lang="en" dirty="0"/>
              <a:t>Hay muchos conjuntos de datos a gran escala, pero</a:t>
            </a:r>
            <a:endParaRPr dirty="0"/>
          </a:p>
          <a:p>
            <a:pPr lvl="1" indent="-406381">
              <a:spcBef>
                <a:spcPts val="0"/>
              </a:spcBef>
              <a:buSzPts val="1200"/>
            </a:pPr>
            <a:r>
              <a:rPr lang="en" sz="1800" dirty="0"/>
              <a:t>Nadie conoce su comunidad mejor que usted, por lo tanto</a:t>
            </a:r>
            <a:endParaRPr sz="1800" dirty="0"/>
          </a:p>
          <a:p>
            <a:pPr lvl="1" indent="-406381">
              <a:spcBef>
                <a:spcPts val="0"/>
              </a:spcBef>
              <a:buSzPts val="1200"/>
            </a:pPr>
            <a:r>
              <a:rPr lang="en" sz="1800" dirty="0"/>
              <a:t>Puede recopilar datos más relevantes que alguien que no conoce la comunidad</a:t>
            </a:r>
            <a:endParaRPr sz="1800" dirty="0"/>
          </a:p>
          <a:p>
            <a:pPr marL="0" indent="0">
              <a:spcBef>
                <a:spcPts val="2133"/>
              </a:spcBef>
              <a:spcAft>
                <a:spcPts val="2133"/>
              </a:spcAft>
              <a:buNone/>
            </a:pPr>
            <a:endParaRPr sz="1600" dirty="0"/>
          </a:p>
        </p:txBody>
      </p:sp>
    </p:spTree>
    <p:extLst>
      <p:ext uri="{BB962C8B-B14F-4D97-AF65-F5344CB8AC3E}">
        <p14:creationId xmlns:p14="http://schemas.microsoft.com/office/powerpoint/2010/main" val="382335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520262" y="190467"/>
            <a:ext cx="3921939" cy="1401850"/>
          </a:xfrm>
          <a:prstGeom prst="rect">
            <a:avLst/>
          </a:prstGeom>
        </p:spPr>
        <p:txBody>
          <a:bodyPr spcFirstLastPara="1" wrap="square" lIns="121894" tIns="121894" rIns="121894" bIns="121894" anchor="t" anchorCtr="0">
            <a:noAutofit/>
          </a:bodyPr>
          <a:lstStyle/>
          <a:p>
            <a:pPr algn="ctr"/>
            <a:r>
              <a:rPr lang="en" sz="2900" dirty="0">
                <a:solidFill>
                  <a:schemeClr val="tx2"/>
                </a:solidFill>
              </a:rPr>
              <a:t>Information on many wells on a map</a:t>
            </a:r>
            <a:endParaRPr sz="2900" dirty="0">
              <a:solidFill>
                <a:schemeClr val="tx2"/>
              </a:solidFill>
            </a:endParaRPr>
          </a:p>
        </p:txBody>
      </p:sp>
      <p:sp>
        <p:nvSpPr>
          <p:cNvPr id="153" name="Google Shape;153;p16"/>
          <p:cNvSpPr txBox="1">
            <a:spLocks noGrp="1"/>
          </p:cNvSpPr>
          <p:nvPr>
            <p:ph type="body" idx="1"/>
          </p:nvPr>
        </p:nvSpPr>
        <p:spPr>
          <a:xfrm>
            <a:off x="447532" y="1699011"/>
            <a:ext cx="3588439" cy="4465305"/>
          </a:xfrm>
          <a:prstGeom prst="rect">
            <a:avLst/>
          </a:prstGeom>
        </p:spPr>
        <p:txBody>
          <a:bodyPr spcFirstLastPara="1" wrap="square" lIns="121894" tIns="121894" rIns="121894" bIns="121894" anchor="t" anchorCtr="0">
            <a:noAutofit/>
          </a:bodyPr>
          <a:lstStyle/>
          <a:p>
            <a:pPr marL="0" indent="0">
              <a:buNone/>
            </a:pPr>
            <a:r>
              <a:rPr lang="en" sz="1900" dirty="0"/>
              <a:t>Mapping of nitrate contamination 2010-2020</a:t>
            </a:r>
            <a:endParaRPr sz="1900" dirty="0"/>
          </a:p>
          <a:p>
            <a:pPr marL="0" indent="0">
              <a:spcBef>
                <a:spcPts val="2133"/>
              </a:spcBef>
              <a:buNone/>
            </a:pPr>
            <a:r>
              <a:rPr lang="en" sz="1900" dirty="0"/>
              <a:t>Red = Above recommended level</a:t>
            </a:r>
            <a:endParaRPr sz="1900" dirty="0"/>
          </a:p>
          <a:p>
            <a:pPr marL="0" indent="0">
              <a:spcBef>
                <a:spcPts val="2133"/>
              </a:spcBef>
              <a:spcAft>
                <a:spcPts val="2133"/>
              </a:spcAft>
              <a:buNone/>
            </a:pPr>
            <a:r>
              <a:rPr lang="en" sz="1900" dirty="0"/>
              <a:t>Can see that nitrate is a widespread issue. Where exactly was contamination measured? Also, other information like: How deep is the well? What kind of well is it?</a:t>
            </a:r>
            <a:endParaRPr sz="1900" dirty="0"/>
          </a:p>
        </p:txBody>
      </p:sp>
      <p:pic>
        <p:nvPicPr>
          <p:cNvPr id="154" name="Google Shape;154;p16"/>
          <p:cNvPicPr preferRelativeResize="0"/>
          <p:nvPr/>
        </p:nvPicPr>
        <p:blipFill rotWithShape="1">
          <a:blip r:embed="rId3">
            <a:alphaModFix/>
          </a:blip>
          <a:srcRect b="-1708"/>
          <a:stretch/>
        </p:blipFill>
        <p:spPr>
          <a:xfrm>
            <a:off x="4442201" y="141891"/>
            <a:ext cx="7749799" cy="6716110"/>
          </a:xfrm>
          <a:prstGeom prst="rect">
            <a:avLst/>
          </a:prstGeom>
          <a:noFill/>
          <a:ln>
            <a:noFill/>
          </a:ln>
        </p:spPr>
      </p:pic>
    </p:spTree>
    <p:extLst>
      <p:ext uri="{BB962C8B-B14F-4D97-AF65-F5344CB8AC3E}">
        <p14:creationId xmlns:p14="http://schemas.microsoft.com/office/powerpoint/2010/main" val="171351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536028" y="190467"/>
            <a:ext cx="3717940" cy="1386085"/>
          </a:xfrm>
          <a:prstGeom prst="rect">
            <a:avLst/>
          </a:prstGeom>
        </p:spPr>
        <p:txBody>
          <a:bodyPr spcFirstLastPara="1" wrap="square" lIns="121894" tIns="121894" rIns="121894" bIns="121894" anchor="t" anchorCtr="0">
            <a:noAutofit/>
          </a:bodyPr>
          <a:lstStyle/>
          <a:p>
            <a:pPr algn="ctr"/>
            <a:r>
              <a:rPr lang="en" sz="2700" dirty="0">
                <a:solidFill>
                  <a:schemeClr val="tx2"/>
                </a:solidFill>
              </a:rPr>
              <a:t>Información sobre muchos pozos en un mapa</a:t>
            </a:r>
            <a:endParaRPr sz="2700" dirty="0">
              <a:solidFill>
                <a:schemeClr val="tx2"/>
              </a:solidFill>
            </a:endParaRPr>
          </a:p>
        </p:txBody>
      </p:sp>
      <p:sp>
        <p:nvSpPr>
          <p:cNvPr id="160" name="Google Shape;160;p17"/>
          <p:cNvSpPr txBox="1">
            <a:spLocks noGrp="1"/>
          </p:cNvSpPr>
          <p:nvPr>
            <p:ph type="body" idx="1"/>
          </p:nvPr>
        </p:nvSpPr>
        <p:spPr>
          <a:xfrm>
            <a:off x="461533" y="1998556"/>
            <a:ext cx="3605970" cy="4733320"/>
          </a:xfrm>
          <a:prstGeom prst="rect">
            <a:avLst/>
          </a:prstGeom>
        </p:spPr>
        <p:txBody>
          <a:bodyPr spcFirstLastPara="1" wrap="square" lIns="121894" tIns="121894" rIns="121894" bIns="121894" anchor="t" anchorCtr="0">
            <a:noAutofit/>
          </a:bodyPr>
          <a:lstStyle/>
          <a:p>
            <a:pPr marL="0" indent="0">
              <a:buNone/>
            </a:pPr>
            <a:r>
              <a:rPr lang="en" sz="1700" dirty="0"/>
              <a:t>Mapa de la contaminación por nitratos del 2010 al 2020</a:t>
            </a:r>
            <a:endParaRPr sz="1700" dirty="0"/>
          </a:p>
          <a:p>
            <a:pPr marL="0" indent="0">
              <a:spcBef>
                <a:spcPts val="2133"/>
              </a:spcBef>
              <a:buNone/>
            </a:pPr>
            <a:r>
              <a:rPr lang="en" sz="1700" dirty="0"/>
              <a:t>Rojo indica niveles  encima del nivel recomendado</a:t>
            </a:r>
            <a:endParaRPr sz="1700" dirty="0"/>
          </a:p>
          <a:p>
            <a:pPr marL="0" indent="0">
              <a:spcBef>
                <a:spcPts val="2133"/>
              </a:spcBef>
              <a:spcAft>
                <a:spcPts val="2133"/>
              </a:spcAft>
              <a:buNone/>
            </a:pPr>
            <a:r>
              <a:rPr lang="en" sz="1700" dirty="0"/>
              <a:t>Puedo ver que el nitrato es un problema generalizado. </a:t>
            </a:r>
            <a:endParaRPr lang="en" sz="1700" dirty="0" smtClean="0"/>
          </a:p>
          <a:p>
            <a:pPr marL="0" indent="0">
              <a:spcBef>
                <a:spcPts val="2133"/>
              </a:spcBef>
              <a:spcAft>
                <a:spcPts val="2133"/>
              </a:spcAft>
              <a:buNone/>
            </a:pPr>
            <a:r>
              <a:rPr lang="en" sz="1700" dirty="0" smtClean="0"/>
              <a:t>¿</a:t>
            </a:r>
            <a:r>
              <a:rPr lang="en" sz="1700" dirty="0"/>
              <a:t>Dónde se midió exactamente la contaminación? Además, otra información como: ¿Qué profundidad tiene el pozo? ¿Qué tipo de pozo es?</a:t>
            </a:r>
            <a:endParaRPr sz="1700" dirty="0"/>
          </a:p>
        </p:txBody>
      </p:sp>
      <p:pic>
        <p:nvPicPr>
          <p:cNvPr id="161" name="Google Shape;161;p17"/>
          <p:cNvPicPr preferRelativeResize="0"/>
          <p:nvPr/>
        </p:nvPicPr>
        <p:blipFill rotWithShape="1">
          <a:blip r:embed="rId3">
            <a:alphaModFix/>
          </a:blip>
          <a:srcRect b="-1708"/>
          <a:stretch/>
        </p:blipFill>
        <p:spPr>
          <a:xfrm>
            <a:off x="4442201" y="0"/>
            <a:ext cx="7749799" cy="6999890"/>
          </a:xfrm>
          <a:prstGeom prst="rect">
            <a:avLst/>
          </a:prstGeom>
          <a:noFill/>
          <a:ln>
            <a:noFill/>
          </a:ln>
        </p:spPr>
      </p:pic>
    </p:spTree>
    <p:extLst>
      <p:ext uri="{BB962C8B-B14F-4D97-AF65-F5344CB8AC3E}">
        <p14:creationId xmlns:p14="http://schemas.microsoft.com/office/powerpoint/2010/main" val="158893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220717" y="132867"/>
            <a:ext cx="5754414" cy="1459450"/>
          </a:xfrm>
          <a:prstGeom prst="rect">
            <a:avLst/>
          </a:prstGeom>
        </p:spPr>
        <p:txBody>
          <a:bodyPr spcFirstLastPara="1" wrap="square" lIns="121894" tIns="121894" rIns="121894" bIns="121894" anchor="t" anchorCtr="0">
            <a:noAutofit/>
          </a:bodyPr>
          <a:lstStyle/>
          <a:p>
            <a:pPr algn="ctr"/>
            <a:r>
              <a:rPr lang="en" sz="2900" dirty="0">
                <a:solidFill>
                  <a:schemeClr val="tx2"/>
                </a:solidFill>
              </a:rPr>
              <a:t>If you know where most accidents are happening, you can argue for more safety</a:t>
            </a:r>
            <a:endParaRPr sz="2900" dirty="0">
              <a:solidFill>
                <a:schemeClr val="tx2"/>
              </a:solidFill>
            </a:endParaRPr>
          </a:p>
        </p:txBody>
      </p:sp>
      <p:sp>
        <p:nvSpPr>
          <p:cNvPr id="167" name="Google Shape;167;p18"/>
          <p:cNvSpPr txBox="1">
            <a:spLocks noGrp="1"/>
          </p:cNvSpPr>
          <p:nvPr>
            <p:ph type="body" idx="1"/>
          </p:nvPr>
        </p:nvSpPr>
        <p:spPr>
          <a:xfrm>
            <a:off x="202926" y="2321144"/>
            <a:ext cx="5693378" cy="2616000"/>
          </a:xfrm>
          <a:prstGeom prst="rect">
            <a:avLst/>
          </a:prstGeom>
        </p:spPr>
        <p:txBody>
          <a:bodyPr spcFirstLastPara="1" wrap="square" lIns="121894" tIns="121894" rIns="121894" bIns="121894" anchor="t" anchorCtr="0">
            <a:noAutofit/>
          </a:bodyPr>
          <a:lstStyle/>
          <a:p>
            <a:pPr marL="0" indent="0">
              <a:buNone/>
            </a:pPr>
            <a:r>
              <a:rPr lang="en" sz="2200" dirty="0"/>
              <a:t>Example: Accidents in Modesto, where cyclists or pedestrians are hurt. Yellow shading: Most accidents</a:t>
            </a:r>
            <a:endParaRPr sz="2200" dirty="0"/>
          </a:p>
          <a:p>
            <a:pPr marL="0" indent="0">
              <a:spcBef>
                <a:spcPts val="2133"/>
              </a:spcBef>
              <a:spcAft>
                <a:spcPts val="2133"/>
              </a:spcAft>
              <a:buNone/>
            </a:pPr>
            <a:r>
              <a:rPr lang="en" sz="2200" dirty="0"/>
              <a:t>Accidents are more prevalent in one area of the city than in others</a:t>
            </a:r>
            <a:endParaRPr sz="2200" dirty="0"/>
          </a:p>
        </p:txBody>
      </p:sp>
      <p:pic>
        <p:nvPicPr>
          <p:cNvPr id="168" name="Google Shape;168;p18"/>
          <p:cNvPicPr preferRelativeResize="0"/>
          <p:nvPr/>
        </p:nvPicPr>
        <p:blipFill>
          <a:blip r:embed="rId3">
            <a:alphaModFix/>
          </a:blip>
          <a:stretch>
            <a:fillRect/>
          </a:stretch>
        </p:blipFill>
        <p:spPr>
          <a:xfrm>
            <a:off x="5927834" y="2"/>
            <a:ext cx="6264167" cy="6857999"/>
          </a:xfrm>
          <a:prstGeom prst="rect">
            <a:avLst/>
          </a:prstGeom>
          <a:noFill/>
          <a:ln>
            <a:noFill/>
          </a:ln>
        </p:spPr>
      </p:pic>
    </p:spTree>
    <p:extLst>
      <p:ext uri="{BB962C8B-B14F-4D97-AF65-F5344CB8AC3E}">
        <p14:creationId xmlns:p14="http://schemas.microsoft.com/office/powerpoint/2010/main" val="309204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220717" y="132867"/>
            <a:ext cx="5754414" cy="1459450"/>
          </a:xfrm>
          <a:prstGeom prst="rect">
            <a:avLst/>
          </a:prstGeom>
        </p:spPr>
        <p:txBody>
          <a:bodyPr spcFirstLastPara="1" wrap="square" lIns="121894" tIns="121894" rIns="121894" bIns="121894" anchor="t" anchorCtr="0">
            <a:noAutofit/>
          </a:bodyPr>
          <a:lstStyle/>
          <a:p>
            <a:pPr algn="ctr"/>
            <a:r>
              <a:rPr lang="es-ES" sz="2600" dirty="0">
                <a:solidFill>
                  <a:schemeClr val="tx2"/>
                </a:solidFill>
              </a:rPr>
              <a:t>Si sabe dónde ocurren la mayoría de los accidentes, puede abogar por una mayor seguridad</a:t>
            </a:r>
            <a:endParaRPr sz="2600" dirty="0">
              <a:solidFill>
                <a:schemeClr val="tx2"/>
              </a:solidFill>
            </a:endParaRPr>
          </a:p>
        </p:txBody>
      </p:sp>
      <p:sp>
        <p:nvSpPr>
          <p:cNvPr id="167" name="Google Shape;167;p18"/>
          <p:cNvSpPr txBox="1">
            <a:spLocks noGrp="1"/>
          </p:cNvSpPr>
          <p:nvPr>
            <p:ph type="body" idx="1"/>
          </p:nvPr>
        </p:nvSpPr>
        <p:spPr>
          <a:xfrm>
            <a:off x="202926" y="2321144"/>
            <a:ext cx="5693378" cy="3149490"/>
          </a:xfrm>
          <a:prstGeom prst="rect">
            <a:avLst/>
          </a:prstGeom>
        </p:spPr>
        <p:txBody>
          <a:bodyPr spcFirstLastPara="1" wrap="square" lIns="121894" tIns="121894" rIns="121894" bIns="121894" anchor="t" anchorCtr="0">
            <a:noAutofit/>
          </a:bodyPr>
          <a:lstStyle/>
          <a:p>
            <a:pPr marL="0" indent="0">
              <a:buNone/>
            </a:pPr>
            <a:r>
              <a:rPr lang="es-ES" sz="2200" dirty="0"/>
              <a:t>Ejemplo: accidentes en Modesto, donde ciclistas o peatones resultan heridos. Sombreado amarillo: la mayoría de los </a:t>
            </a:r>
            <a:r>
              <a:rPr lang="es-ES" sz="2200" dirty="0" smtClean="0"/>
              <a:t>accidentes</a:t>
            </a:r>
          </a:p>
          <a:p>
            <a:pPr marL="0" indent="0">
              <a:buNone/>
            </a:pPr>
            <a:endParaRPr lang="es-ES" sz="2200" dirty="0"/>
          </a:p>
          <a:p>
            <a:pPr marL="0" indent="0">
              <a:buNone/>
            </a:pPr>
            <a:r>
              <a:rPr lang="es-ES" sz="2200" dirty="0"/>
              <a:t>Los accidentes son más frecuentes en un área de la ciudad que en otras</a:t>
            </a:r>
            <a:endParaRPr sz="2200" dirty="0"/>
          </a:p>
        </p:txBody>
      </p:sp>
      <p:pic>
        <p:nvPicPr>
          <p:cNvPr id="168" name="Google Shape;168;p18"/>
          <p:cNvPicPr preferRelativeResize="0"/>
          <p:nvPr/>
        </p:nvPicPr>
        <p:blipFill>
          <a:blip r:embed="rId3">
            <a:alphaModFix/>
          </a:blip>
          <a:stretch>
            <a:fillRect/>
          </a:stretch>
        </p:blipFill>
        <p:spPr>
          <a:xfrm>
            <a:off x="5927834" y="2"/>
            <a:ext cx="6264167" cy="6857999"/>
          </a:xfrm>
          <a:prstGeom prst="rect">
            <a:avLst/>
          </a:prstGeom>
          <a:noFill/>
          <a:ln>
            <a:noFill/>
          </a:ln>
        </p:spPr>
      </p:pic>
    </p:spTree>
    <p:extLst>
      <p:ext uri="{BB962C8B-B14F-4D97-AF65-F5344CB8AC3E}">
        <p14:creationId xmlns:p14="http://schemas.microsoft.com/office/powerpoint/2010/main" val="281494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944500" y="0"/>
            <a:ext cx="8460800" cy="885200"/>
          </a:xfrm>
          <a:prstGeom prst="rect">
            <a:avLst/>
          </a:prstGeom>
        </p:spPr>
        <p:txBody>
          <a:bodyPr spcFirstLastPara="1" wrap="square" lIns="121894" tIns="121894" rIns="121894" bIns="121894" anchor="t" anchorCtr="0">
            <a:noAutofit/>
          </a:bodyPr>
          <a:lstStyle/>
          <a:p>
            <a:pPr algn="ctr"/>
            <a:r>
              <a:rPr lang="en" dirty="0">
                <a:solidFill>
                  <a:schemeClr val="tx2"/>
                </a:solidFill>
              </a:rPr>
              <a:t>Census Data for Airport Neighborhood </a:t>
            </a:r>
            <a:endParaRPr dirty="0">
              <a:solidFill>
                <a:schemeClr val="tx2"/>
              </a:solidFill>
            </a:endParaRPr>
          </a:p>
        </p:txBody>
      </p:sp>
      <p:sp>
        <p:nvSpPr>
          <p:cNvPr id="181" name="Google Shape;181;p20"/>
          <p:cNvSpPr txBox="1">
            <a:spLocks noGrp="1"/>
          </p:cNvSpPr>
          <p:nvPr>
            <p:ph type="body" idx="1"/>
          </p:nvPr>
        </p:nvSpPr>
        <p:spPr>
          <a:xfrm>
            <a:off x="96267" y="728600"/>
            <a:ext cx="2919200" cy="6129600"/>
          </a:xfrm>
          <a:prstGeom prst="rect">
            <a:avLst/>
          </a:prstGeom>
        </p:spPr>
        <p:txBody>
          <a:bodyPr spcFirstLastPara="1" wrap="square" lIns="121894" tIns="121894" rIns="121894" bIns="121894" anchor="t" anchorCtr="0">
            <a:noAutofit/>
          </a:bodyPr>
          <a:lstStyle/>
          <a:p>
            <a:pPr indent="-423312">
              <a:spcBef>
                <a:spcPts val="2133"/>
              </a:spcBef>
              <a:buClr>
                <a:srgbClr val="FFFFFF"/>
              </a:buClr>
              <a:buSzPts val="1400"/>
              <a:buChar char="-"/>
            </a:pPr>
            <a:r>
              <a:rPr lang="en" sz="1900" dirty="0" smtClean="0">
                <a:solidFill>
                  <a:schemeClr val="tx2"/>
                </a:solidFill>
              </a:rPr>
              <a:t>Figure </a:t>
            </a:r>
            <a:r>
              <a:rPr lang="en" sz="1900" dirty="0">
                <a:solidFill>
                  <a:schemeClr val="tx2"/>
                </a:solidFill>
              </a:rPr>
              <a:t>1: Hispanic Population </a:t>
            </a:r>
            <a:endParaRPr sz="1900" dirty="0">
              <a:solidFill>
                <a:schemeClr val="tx2"/>
              </a:solidFill>
            </a:endParaRPr>
          </a:p>
          <a:p>
            <a:pPr indent="-423312">
              <a:buClr>
                <a:srgbClr val="FFFFFF"/>
              </a:buClr>
              <a:buSzPts val="1400"/>
              <a:buChar char="-"/>
            </a:pPr>
            <a:endParaRPr lang="en" sz="1900" dirty="0" smtClean="0">
              <a:solidFill>
                <a:schemeClr val="tx2"/>
              </a:solidFill>
            </a:endParaRPr>
          </a:p>
          <a:p>
            <a:pPr indent="-423312">
              <a:buClr>
                <a:srgbClr val="FFFFFF"/>
              </a:buClr>
              <a:buSzPts val="1400"/>
              <a:buChar char="-"/>
            </a:pPr>
            <a:r>
              <a:rPr lang="en" sz="1900" dirty="0" smtClean="0">
                <a:solidFill>
                  <a:schemeClr val="tx2"/>
                </a:solidFill>
              </a:rPr>
              <a:t>Figure </a:t>
            </a:r>
            <a:r>
              <a:rPr lang="en" sz="1900" dirty="0">
                <a:solidFill>
                  <a:schemeClr val="tx2"/>
                </a:solidFill>
              </a:rPr>
              <a:t>2: POC Population </a:t>
            </a:r>
            <a:endParaRPr sz="1900" dirty="0">
              <a:solidFill>
                <a:schemeClr val="tx2"/>
              </a:solidFill>
            </a:endParaRPr>
          </a:p>
          <a:p>
            <a:pPr indent="-423312">
              <a:buClr>
                <a:srgbClr val="FFFFFF"/>
              </a:buClr>
              <a:buSzPts val="1400"/>
              <a:buChar char="-"/>
            </a:pPr>
            <a:endParaRPr lang="en" sz="1900" dirty="0" smtClean="0">
              <a:solidFill>
                <a:schemeClr val="tx2"/>
              </a:solidFill>
            </a:endParaRPr>
          </a:p>
          <a:p>
            <a:pPr indent="-423312">
              <a:buClr>
                <a:srgbClr val="FFFFFF"/>
              </a:buClr>
              <a:buSzPts val="1400"/>
              <a:buChar char="-"/>
            </a:pPr>
            <a:r>
              <a:rPr lang="en" sz="1900" dirty="0" smtClean="0">
                <a:solidFill>
                  <a:schemeClr val="tx2"/>
                </a:solidFill>
              </a:rPr>
              <a:t>Figure </a:t>
            </a:r>
            <a:r>
              <a:rPr lang="en" sz="1900" dirty="0">
                <a:solidFill>
                  <a:schemeClr val="tx2"/>
                </a:solidFill>
              </a:rPr>
              <a:t>3: Average Income </a:t>
            </a:r>
            <a:endParaRPr sz="1900" dirty="0">
              <a:solidFill>
                <a:schemeClr val="tx2"/>
              </a:solidFill>
            </a:endParaRPr>
          </a:p>
          <a:p>
            <a:pPr indent="-423312">
              <a:buClr>
                <a:srgbClr val="FFFFFF"/>
              </a:buClr>
              <a:buSzPts val="1400"/>
              <a:buChar char="-"/>
            </a:pPr>
            <a:endParaRPr lang="en" sz="1900" dirty="0" smtClean="0">
              <a:solidFill>
                <a:schemeClr val="tx2"/>
              </a:solidFill>
            </a:endParaRPr>
          </a:p>
          <a:p>
            <a:pPr indent="-423312">
              <a:buClr>
                <a:srgbClr val="FFFFFF"/>
              </a:buClr>
              <a:buSzPts val="1400"/>
              <a:buChar char="-"/>
            </a:pPr>
            <a:r>
              <a:rPr lang="en" sz="1900" dirty="0" smtClean="0">
                <a:solidFill>
                  <a:schemeClr val="tx2"/>
                </a:solidFill>
              </a:rPr>
              <a:t>Figure </a:t>
            </a:r>
            <a:r>
              <a:rPr lang="en" sz="1900" dirty="0">
                <a:solidFill>
                  <a:schemeClr val="tx2"/>
                </a:solidFill>
              </a:rPr>
              <a:t>4: Average Rent </a:t>
            </a:r>
            <a:endParaRPr sz="1900" dirty="0">
              <a:solidFill>
                <a:schemeClr val="tx2"/>
              </a:solidFill>
            </a:endParaRPr>
          </a:p>
          <a:p>
            <a:pPr marL="0" indent="0">
              <a:spcBef>
                <a:spcPts val="2133"/>
              </a:spcBef>
              <a:buNone/>
            </a:pPr>
            <a:r>
              <a:rPr lang="en" sz="1900" dirty="0">
                <a:solidFill>
                  <a:schemeClr val="tx2"/>
                </a:solidFill>
              </a:rPr>
              <a:t>Data sets by the government call tell us about our community and think about the greatest need and ideas for change</a:t>
            </a:r>
            <a:endParaRPr sz="1900" dirty="0">
              <a:solidFill>
                <a:schemeClr val="tx2"/>
              </a:solidFill>
            </a:endParaRPr>
          </a:p>
          <a:p>
            <a:pPr indent="0">
              <a:spcBef>
                <a:spcPts val="2133"/>
              </a:spcBef>
              <a:spcAft>
                <a:spcPts val="2133"/>
              </a:spcAft>
              <a:buNone/>
            </a:pPr>
            <a:endParaRPr dirty="0">
              <a:solidFill>
                <a:srgbClr val="FFFFFF"/>
              </a:solidFill>
            </a:endParaRPr>
          </a:p>
        </p:txBody>
      </p:sp>
      <p:pic>
        <p:nvPicPr>
          <p:cNvPr id="182" name="Google Shape;182;p20"/>
          <p:cNvPicPr preferRelativeResize="0"/>
          <p:nvPr/>
        </p:nvPicPr>
        <p:blipFill>
          <a:blip r:embed="rId3">
            <a:alphaModFix/>
          </a:blip>
          <a:stretch>
            <a:fillRect/>
          </a:stretch>
        </p:blipFill>
        <p:spPr>
          <a:xfrm>
            <a:off x="2853559" y="791614"/>
            <a:ext cx="9338440" cy="5571471"/>
          </a:xfrm>
          <a:prstGeom prst="rect">
            <a:avLst/>
          </a:prstGeom>
          <a:noFill/>
          <a:ln>
            <a:noFill/>
          </a:ln>
        </p:spPr>
      </p:pic>
    </p:spTree>
    <p:extLst>
      <p:ext uri="{BB962C8B-B14F-4D97-AF65-F5344CB8AC3E}">
        <p14:creationId xmlns:p14="http://schemas.microsoft.com/office/powerpoint/2010/main" val="303984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1661033" y="0"/>
            <a:ext cx="10279200" cy="885200"/>
          </a:xfrm>
          <a:prstGeom prst="rect">
            <a:avLst/>
          </a:prstGeom>
        </p:spPr>
        <p:txBody>
          <a:bodyPr spcFirstLastPara="1" wrap="square" lIns="121894" tIns="121894" rIns="121894" bIns="121894" anchor="t" anchorCtr="0">
            <a:noAutofit/>
          </a:bodyPr>
          <a:lstStyle/>
          <a:p>
            <a:pPr algn="ctr"/>
            <a:r>
              <a:rPr lang="en" sz="3300" dirty="0">
                <a:solidFill>
                  <a:schemeClr val="tx2"/>
                </a:solidFill>
              </a:rPr>
              <a:t>Datos del censo comunidad del  aeropuerto</a:t>
            </a:r>
            <a:endParaRPr sz="3300" dirty="0">
              <a:solidFill>
                <a:schemeClr val="tx2"/>
              </a:solidFill>
            </a:endParaRPr>
          </a:p>
        </p:txBody>
      </p:sp>
      <p:sp>
        <p:nvSpPr>
          <p:cNvPr id="188" name="Google Shape;188;p21"/>
          <p:cNvSpPr txBox="1">
            <a:spLocks noGrp="1"/>
          </p:cNvSpPr>
          <p:nvPr>
            <p:ph type="body" idx="1"/>
          </p:nvPr>
        </p:nvSpPr>
        <p:spPr>
          <a:xfrm>
            <a:off x="0" y="555180"/>
            <a:ext cx="3015600" cy="6302820"/>
          </a:xfrm>
          <a:prstGeom prst="rect">
            <a:avLst/>
          </a:prstGeom>
        </p:spPr>
        <p:txBody>
          <a:bodyPr spcFirstLastPara="1" wrap="square" lIns="121894" tIns="121894" rIns="121894" bIns="121894" anchor="t" anchorCtr="0">
            <a:noAutofit/>
          </a:bodyPr>
          <a:lstStyle/>
          <a:p>
            <a:pPr indent="-423312">
              <a:spcBef>
                <a:spcPts val="2133"/>
              </a:spcBef>
              <a:buClr>
                <a:srgbClr val="FFFFFF"/>
              </a:buClr>
              <a:buSzPts val="1400"/>
              <a:buChar char="-"/>
            </a:pPr>
            <a:r>
              <a:rPr lang="en" sz="1800" dirty="0" smtClean="0">
                <a:solidFill>
                  <a:schemeClr val="tx2"/>
                </a:solidFill>
              </a:rPr>
              <a:t>Figura 1: Población </a:t>
            </a:r>
            <a:r>
              <a:rPr lang="en" sz="1800" dirty="0">
                <a:solidFill>
                  <a:schemeClr val="tx2"/>
                </a:solidFill>
              </a:rPr>
              <a:t>hispana </a:t>
            </a:r>
            <a:endParaRPr lang="en" sz="1800" dirty="0">
              <a:solidFill>
                <a:schemeClr val="tx2"/>
              </a:solidFill>
            </a:endParaRPr>
          </a:p>
          <a:p>
            <a:pPr indent="-423312">
              <a:spcBef>
                <a:spcPts val="2133"/>
              </a:spcBef>
              <a:buClr>
                <a:srgbClr val="FFFFFF"/>
              </a:buClr>
              <a:buSzPts val="1400"/>
              <a:buChar char="-"/>
            </a:pPr>
            <a:r>
              <a:rPr lang="en" sz="1800" dirty="0" smtClean="0">
                <a:solidFill>
                  <a:schemeClr val="tx2"/>
                </a:solidFill>
              </a:rPr>
              <a:t>Figura 2</a:t>
            </a:r>
            <a:endParaRPr sz="1800" dirty="0">
              <a:solidFill>
                <a:schemeClr val="tx2"/>
              </a:solidFill>
            </a:endParaRPr>
          </a:p>
          <a:p>
            <a:pPr indent="-423312">
              <a:buClr>
                <a:srgbClr val="FFFFFF"/>
              </a:buClr>
              <a:buSzPts val="1400"/>
              <a:buChar char="-"/>
            </a:pPr>
            <a:r>
              <a:rPr lang="en" sz="1800" dirty="0">
                <a:solidFill>
                  <a:schemeClr val="tx2"/>
                </a:solidFill>
              </a:rPr>
              <a:t>Población </a:t>
            </a:r>
            <a:r>
              <a:rPr lang="en" sz="1800" dirty="0" smtClean="0">
                <a:solidFill>
                  <a:schemeClr val="tx2"/>
                </a:solidFill>
              </a:rPr>
              <a:t>Personas de Color </a:t>
            </a:r>
          </a:p>
          <a:p>
            <a:pPr indent="-423312">
              <a:buClr>
                <a:srgbClr val="FFFFFF"/>
              </a:buClr>
              <a:buSzPts val="1400"/>
              <a:buChar char="-"/>
            </a:pPr>
            <a:endParaRPr lang="en" sz="1800" dirty="0">
              <a:solidFill>
                <a:schemeClr val="tx2"/>
              </a:solidFill>
            </a:endParaRPr>
          </a:p>
          <a:p>
            <a:pPr indent="-423312">
              <a:buClr>
                <a:srgbClr val="FFFFFF"/>
              </a:buClr>
              <a:buSzPts val="1400"/>
              <a:buChar char="-"/>
            </a:pPr>
            <a:r>
              <a:rPr lang="en" sz="1800" dirty="0" smtClean="0">
                <a:solidFill>
                  <a:schemeClr val="tx2"/>
                </a:solidFill>
              </a:rPr>
              <a:t>Figura 3         Ingreso </a:t>
            </a:r>
            <a:r>
              <a:rPr lang="en" sz="1800" dirty="0">
                <a:solidFill>
                  <a:schemeClr val="tx2"/>
                </a:solidFill>
              </a:rPr>
              <a:t>promedio </a:t>
            </a:r>
            <a:endParaRPr lang="en" sz="1800" dirty="0">
              <a:solidFill>
                <a:schemeClr val="tx2"/>
              </a:solidFill>
            </a:endParaRPr>
          </a:p>
          <a:p>
            <a:pPr indent="-423312">
              <a:buClr>
                <a:srgbClr val="FFFFFF"/>
              </a:buClr>
              <a:buSzPts val="1400"/>
              <a:buChar char="-"/>
            </a:pPr>
            <a:endParaRPr lang="en" sz="1800" dirty="0" smtClean="0">
              <a:solidFill>
                <a:schemeClr val="tx2"/>
              </a:solidFill>
            </a:endParaRPr>
          </a:p>
          <a:p>
            <a:pPr indent="-423312">
              <a:buClr>
                <a:srgbClr val="FFFFFF"/>
              </a:buClr>
              <a:buSzPts val="1400"/>
              <a:buChar char="-"/>
            </a:pPr>
            <a:r>
              <a:rPr lang="en" sz="1800" dirty="0" smtClean="0">
                <a:solidFill>
                  <a:schemeClr val="tx2"/>
                </a:solidFill>
              </a:rPr>
              <a:t>Figura 4</a:t>
            </a:r>
            <a:endParaRPr sz="1800" dirty="0">
              <a:solidFill>
                <a:schemeClr val="tx2"/>
              </a:solidFill>
            </a:endParaRPr>
          </a:p>
          <a:p>
            <a:pPr indent="-423312">
              <a:buClr>
                <a:srgbClr val="FFFFFF"/>
              </a:buClr>
              <a:buSzPts val="1400"/>
              <a:buChar char="-"/>
            </a:pPr>
            <a:r>
              <a:rPr lang="en" sz="1800" dirty="0">
                <a:solidFill>
                  <a:schemeClr val="tx2"/>
                </a:solidFill>
              </a:rPr>
              <a:t>Promedio de Renta </a:t>
            </a:r>
            <a:endParaRPr sz="1800" dirty="0">
              <a:solidFill>
                <a:schemeClr val="tx2"/>
              </a:solidFill>
            </a:endParaRPr>
          </a:p>
          <a:p>
            <a:pPr marL="0" indent="0">
              <a:spcBef>
                <a:spcPts val="2133"/>
              </a:spcBef>
              <a:buNone/>
            </a:pPr>
            <a:r>
              <a:rPr lang="en" sz="1800" dirty="0">
                <a:solidFill>
                  <a:schemeClr val="tx2"/>
                </a:solidFill>
              </a:rPr>
              <a:t>Los conjuntos de datos del gobierno nos informan sobre nuestra comunidad y nos hace reflexionar sobre la mayor necesidad e ideas de cambio.</a:t>
            </a:r>
            <a:endParaRPr sz="1800" dirty="0">
              <a:solidFill>
                <a:schemeClr val="tx2"/>
              </a:solidFill>
            </a:endParaRPr>
          </a:p>
          <a:p>
            <a:pPr indent="0">
              <a:spcBef>
                <a:spcPts val="2133"/>
              </a:spcBef>
              <a:spcAft>
                <a:spcPts val="2133"/>
              </a:spcAft>
              <a:buNone/>
            </a:pPr>
            <a:endParaRPr dirty="0">
              <a:solidFill>
                <a:schemeClr val="tx2"/>
              </a:solidFill>
            </a:endParaRPr>
          </a:p>
        </p:txBody>
      </p:sp>
      <p:pic>
        <p:nvPicPr>
          <p:cNvPr id="189" name="Google Shape;189;p21"/>
          <p:cNvPicPr preferRelativeResize="0"/>
          <p:nvPr/>
        </p:nvPicPr>
        <p:blipFill>
          <a:blip r:embed="rId3">
            <a:alphaModFix/>
          </a:blip>
          <a:stretch>
            <a:fillRect/>
          </a:stretch>
        </p:blipFill>
        <p:spPr>
          <a:xfrm>
            <a:off x="3015602" y="756745"/>
            <a:ext cx="9176401" cy="5779659"/>
          </a:xfrm>
          <a:prstGeom prst="rect">
            <a:avLst/>
          </a:prstGeom>
          <a:noFill/>
          <a:ln>
            <a:noFill/>
          </a:ln>
        </p:spPr>
      </p:pic>
    </p:spTree>
    <p:extLst>
      <p:ext uri="{BB962C8B-B14F-4D97-AF65-F5344CB8AC3E}">
        <p14:creationId xmlns:p14="http://schemas.microsoft.com/office/powerpoint/2010/main" val="239470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595000" y="493033"/>
            <a:ext cx="4366000" cy="1099284"/>
          </a:xfrm>
          <a:prstGeom prst="rect">
            <a:avLst/>
          </a:prstGeom>
        </p:spPr>
        <p:txBody>
          <a:bodyPr spcFirstLastPara="1" wrap="square" lIns="121894" tIns="121894" rIns="121894" bIns="121894" anchor="t" anchorCtr="0">
            <a:noAutofit/>
          </a:bodyPr>
          <a:lstStyle/>
          <a:p>
            <a:pPr algn="ctr"/>
            <a:r>
              <a:rPr lang="en" sz="2800" dirty="0">
                <a:solidFill>
                  <a:schemeClr val="tx2"/>
                </a:solidFill>
              </a:rPr>
              <a:t>City parks with amenities (restrooms)</a:t>
            </a:r>
            <a:endParaRPr sz="2800" dirty="0">
              <a:solidFill>
                <a:schemeClr val="tx2"/>
              </a:solidFill>
            </a:endParaRPr>
          </a:p>
        </p:txBody>
      </p:sp>
      <p:sp>
        <p:nvSpPr>
          <p:cNvPr id="195" name="Google Shape;195;p22"/>
          <p:cNvSpPr txBox="1">
            <a:spLocks noGrp="1"/>
          </p:cNvSpPr>
          <p:nvPr>
            <p:ph type="body" idx="1"/>
          </p:nvPr>
        </p:nvSpPr>
        <p:spPr>
          <a:xfrm>
            <a:off x="533915" y="1987768"/>
            <a:ext cx="4920954" cy="4539155"/>
          </a:xfrm>
          <a:prstGeom prst="rect">
            <a:avLst/>
          </a:prstGeom>
        </p:spPr>
        <p:txBody>
          <a:bodyPr spcFirstLastPara="1" wrap="square" lIns="121894" tIns="121894" rIns="121894" bIns="121894" anchor="t" anchorCtr="0">
            <a:noAutofit/>
          </a:bodyPr>
          <a:lstStyle/>
          <a:p>
            <a:pPr marL="0" indent="0">
              <a:buNone/>
            </a:pPr>
            <a:r>
              <a:rPr lang="en" sz="2000" dirty="0"/>
              <a:t>Green = parks with amenities (restrooms)</a:t>
            </a:r>
            <a:endParaRPr sz="2000" dirty="0"/>
          </a:p>
          <a:p>
            <a:pPr marL="0" indent="0">
              <a:spcBef>
                <a:spcPts val="2133"/>
              </a:spcBef>
              <a:buNone/>
            </a:pPr>
            <a:r>
              <a:rPr lang="en" sz="2000" dirty="0"/>
              <a:t>Red = Parks without restrooms</a:t>
            </a:r>
            <a:endParaRPr sz="2000" dirty="0"/>
          </a:p>
          <a:p>
            <a:pPr marL="0" indent="0">
              <a:spcBef>
                <a:spcPts val="2133"/>
              </a:spcBef>
              <a:spcAft>
                <a:spcPts val="2133"/>
              </a:spcAft>
              <a:buNone/>
            </a:pPr>
            <a:r>
              <a:rPr lang="en" sz="2000" dirty="0"/>
              <a:t>BUT: Even if the data says that a park has a restroom, it might be destroyed or closed. You will know if a restroom in a park is actually open and available. If you can collect the data and put it on a map, then you can discuss opportunities for change.</a:t>
            </a:r>
            <a:endParaRPr sz="2000" dirty="0"/>
          </a:p>
        </p:txBody>
      </p:sp>
      <p:pic>
        <p:nvPicPr>
          <p:cNvPr id="196" name="Google Shape;196;p22"/>
          <p:cNvPicPr preferRelativeResize="0"/>
          <p:nvPr/>
        </p:nvPicPr>
        <p:blipFill>
          <a:blip r:embed="rId3">
            <a:alphaModFix/>
          </a:blip>
          <a:stretch>
            <a:fillRect/>
          </a:stretch>
        </p:blipFill>
        <p:spPr>
          <a:xfrm>
            <a:off x="5659821" y="49800"/>
            <a:ext cx="6647912" cy="6758400"/>
          </a:xfrm>
          <a:prstGeom prst="rect">
            <a:avLst/>
          </a:prstGeom>
          <a:noFill/>
          <a:ln>
            <a:noFill/>
          </a:ln>
        </p:spPr>
      </p:pic>
    </p:spTree>
    <p:extLst>
      <p:ext uri="{BB962C8B-B14F-4D97-AF65-F5344CB8AC3E}">
        <p14:creationId xmlns:p14="http://schemas.microsoft.com/office/powerpoint/2010/main" val="136193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3110" y="319611"/>
            <a:ext cx="4711200" cy="1162347"/>
          </a:xfrm>
          <a:prstGeom prst="rect">
            <a:avLst/>
          </a:prstGeom>
        </p:spPr>
        <p:txBody>
          <a:bodyPr spcFirstLastPara="1" wrap="square" lIns="121894" tIns="121894" rIns="121894" bIns="121894" anchor="t" anchorCtr="0">
            <a:noAutofit/>
          </a:bodyPr>
          <a:lstStyle/>
          <a:p>
            <a:pPr algn="ctr"/>
            <a:r>
              <a:rPr lang="en" sz="2800" dirty="0">
                <a:solidFill>
                  <a:schemeClr val="tx2"/>
                </a:solidFill>
              </a:rPr>
              <a:t>Parques de la ciudad con amenidades (baños)</a:t>
            </a:r>
            <a:endParaRPr sz="2800" dirty="0">
              <a:solidFill>
                <a:schemeClr val="tx2"/>
              </a:solidFill>
            </a:endParaRPr>
          </a:p>
        </p:txBody>
      </p:sp>
      <p:sp>
        <p:nvSpPr>
          <p:cNvPr id="202" name="Google Shape;202;p23"/>
          <p:cNvSpPr txBox="1">
            <a:spLocks noGrp="1"/>
          </p:cNvSpPr>
          <p:nvPr>
            <p:ph type="body" idx="1"/>
          </p:nvPr>
        </p:nvSpPr>
        <p:spPr>
          <a:xfrm>
            <a:off x="376259" y="1767051"/>
            <a:ext cx="4826361" cy="5041149"/>
          </a:xfrm>
          <a:prstGeom prst="rect">
            <a:avLst/>
          </a:prstGeom>
        </p:spPr>
        <p:txBody>
          <a:bodyPr spcFirstLastPara="1" wrap="square" lIns="121894" tIns="121894" rIns="121894" bIns="121894" anchor="t" anchorCtr="0">
            <a:noAutofit/>
          </a:bodyPr>
          <a:lstStyle/>
          <a:p>
            <a:pPr marL="0" indent="0">
              <a:buNone/>
            </a:pPr>
            <a:r>
              <a:rPr lang="en" sz="2000" dirty="0"/>
              <a:t>Verde = parques con baños</a:t>
            </a:r>
            <a:endParaRPr sz="2000" dirty="0"/>
          </a:p>
          <a:p>
            <a:pPr marL="0" indent="0">
              <a:spcBef>
                <a:spcPts val="2133"/>
              </a:spcBef>
              <a:buNone/>
            </a:pPr>
            <a:r>
              <a:rPr lang="en" sz="2000" dirty="0"/>
              <a:t>Rojo = Parques sin baños</a:t>
            </a:r>
            <a:endParaRPr sz="2000" dirty="0"/>
          </a:p>
          <a:p>
            <a:pPr marL="0" indent="0">
              <a:spcBef>
                <a:spcPts val="2133"/>
              </a:spcBef>
              <a:buNone/>
            </a:pPr>
            <a:r>
              <a:rPr lang="en" sz="2000" dirty="0"/>
              <a:t>PERO: Incluso si los datos dicen que un parque tiene un baño, podría ser destruido o cerrado. Sabrá si un baño en un parque está realmente abierto y disponible. Si puede recopilar los datos y ponerlos en un mapa, entonces puede discutir las oportunidades de cambio.</a:t>
            </a:r>
            <a:endParaRPr sz="2000" dirty="0"/>
          </a:p>
          <a:p>
            <a:pPr marL="0" indent="0">
              <a:spcBef>
                <a:spcPts val="2133"/>
              </a:spcBef>
              <a:spcAft>
                <a:spcPts val="2133"/>
              </a:spcAft>
              <a:buNone/>
            </a:pPr>
            <a:endParaRPr sz="1900" dirty="0"/>
          </a:p>
        </p:txBody>
      </p:sp>
      <p:pic>
        <p:nvPicPr>
          <p:cNvPr id="203" name="Google Shape;203;p23"/>
          <p:cNvPicPr preferRelativeResize="0"/>
          <p:nvPr/>
        </p:nvPicPr>
        <p:blipFill>
          <a:blip r:embed="rId3">
            <a:alphaModFix/>
          </a:blip>
          <a:stretch>
            <a:fillRect/>
          </a:stretch>
        </p:blipFill>
        <p:spPr>
          <a:xfrm>
            <a:off x="5502166" y="49800"/>
            <a:ext cx="6805568" cy="6758400"/>
          </a:xfrm>
          <a:prstGeom prst="rect">
            <a:avLst/>
          </a:prstGeom>
          <a:noFill/>
          <a:ln>
            <a:noFill/>
          </a:ln>
        </p:spPr>
      </p:pic>
    </p:spTree>
    <p:extLst>
      <p:ext uri="{BB962C8B-B14F-4D97-AF65-F5344CB8AC3E}">
        <p14:creationId xmlns:p14="http://schemas.microsoft.com/office/powerpoint/2010/main" val="168492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844378"/>
          </a:xfrm>
        </p:spPr>
        <p:txBody>
          <a:bodyPr>
            <a:noAutofit/>
          </a:bodyPr>
          <a:lstStyle/>
          <a:p>
            <a:pPr algn="ctr">
              <a:lnSpc>
                <a:spcPct val="100000"/>
              </a:lnSpc>
            </a:pPr>
            <a:r>
              <a:rPr lang="en-US" sz="4400" dirty="0">
                <a:solidFill>
                  <a:schemeClr val="tx2"/>
                </a:solidFill>
              </a:rPr>
              <a:t>Greetings and </a:t>
            </a:r>
            <a:r>
              <a:rPr lang="en-US" sz="4400" dirty="0" smtClean="0">
                <a:solidFill>
                  <a:schemeClr val="tx2"/>
                </a:solidFill>
              </a:rPr>
              <a:t>Salutations</a:t>
            </a:r>
            <a:endParaRPr sz="4400" dirty="0">
              <a:solidFill>
                <a:schemeClr val="tx2"/>
              </a:solidFill>
            </a:endParaRPr>
          </a:p>
        </p:txBody>
      </p:sp>
      <p:sp>
        <p:nvSpPr>
          <p:cNvPr id="14" name="Content Placeholder 13"/>
          <p:cNvSpPr>
            <a:spLocks noGrp="1"/>
          </p:cNvSpPr>
          <p:nvPr>
            <p:ph idx="1"/>
          </p:nvPr>
        </p:nvSpPr>
        <p:spPr/>
        <p:txBody>
          <a:bodyPr>
            <a:normAutofit fontScale="92500"/>
          </a:bodyPr>
          <a:lstStyle/>
          <a:p>
            <a:r>
              <a:rPr lang="en-US" dirty="0"/>
              <a:t>First of all Welcome and thank you for giving us your time </a:t>
            </a:r>
            <a:r>
              <a:rPr lang="en-US" dirty="0">
                <a:sym typeface="Wingdings" panose="05000000000000000000" pitchFamily="2" charset="2"/>
              </a:rPr>
              <a:t></a:t>
            </a:r>
            <a:endParaRPr lang="en-US" dirty="0"/>
          </a:p>
          <a:p>
            <a:r>
              <a:rPr lang="en-US" dirty="0"/>
              <a:t>Review the basics of Zoom (microphone, video, participants, chat</a:t>
            </a:r>
            <a:r>
              <a:rPr lang="en-US" dirty="0" smtClean="0"/>
              <a:t>)</a:t>
            </a:r>
          </a:p>
          <a:p>
            <a:r>
              <a:rPr lang="en-US" dirty="0" smtClean="0"/>
              <a:t>Veronica </a:t>
            </a:r>
            <a:r>
              <a:rPr lang="en-US" dirty="0"/>
              <a:t>Tovar of Catholic Charities will be monitoring </a:t>
            </a:r>
            <a:r>
              <a:rPr lang="en-US" dirty="0" smtClean="0"/>
              <a:t>the chat </a:t>
            </a:r>
            <a:r>
              <a:rPr lang="en-US" dirty="0"/>
              <a:t>room and keep us updated.</a:t>
            </a:r>
            <a:endParaRPr dirty="0"/>
          </a:p>
          <a:p>
            <a:r>
              <a:rPr lang="en-US" dirty="0"/>
              <a:t>Agreements … be courteous to others and remember there is no wrong or right but there is regret if we don’t hear your opinion.  Keep it positive!!</a:t>
            </a:r>
            <a:endParaRPr dirty="0"/>
          </a:p>
          <a:p>
            <a:r>
              <a:rPr lang="en-US" dirty="0"/>
              <a:t>Be a champion for change by </a:t>
            </a:r>
            <a:r>
              <a:rPr lang="en-US" dirty="0" smtClean="0"/>
              <a:t>participating… </a:t>
            </a:r>
            <a:r>
              <a:rPr lang="en-US" dirty="0"/>
              <a:t>WE need your input to make things happen!!</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1730000" y="525000"/>
            <a:ext cx="9385200" cy="1218800"/>
          </a:xfrm>
          <a:prstGeom prst="rect">
            <a:avLst/>
          </a:prstGeom>
        </p:spPr>
        <p:txBody>
          <a:bodyPr spcFirstLastPara="1" wrap="square" lIns="121894" tIns="121894" rIns="121894" bIns="121894" anchor="t" anchorCtr="0">
            <a:noAutofit/>
          </a:bodyPr>
          <a:lstStyle/>
          <a:p>
            <a:pPr algn="ctr"/>
            <a:r>
              <a:rPr lang="en" dirty="0">
                <a:solidFill>
                  <a:schemeClr val="tx2"/>
                </a:solidFill>
              </a:rPr>
              <a:t>How can data be useful for communities?</a:t>
            </a:r>
            <a:endParaRPr dirty="0">
              <a:solidFill>
                <a:schemeClr val="tx2"/>
              </a:solidFill>
            </a:endParaRPr>
          </a:p>
          <a:p>
            <a:endParaRPr dirty="0"/>
          </a:p>
        </p:txBody>
      </p:sp>
      <p:sp>
        <p:nvSpPr>
          <p:cNvPr id="209" name="Google Shape;209;p24"/>
          <p:cNvSpPr txBox="1">
            <a:spLocks noGrp="1"/>
          </p:cNvSpPr>
          <p:nvPr>
            <p:ph type="body" idx="1"/>
          </p:nvPr>
        </p:nvSpPr>
        <p:spPr>
          <a:xfrm>
            <a:off x="867105" y="1585503"/>
            <a:ext cx="11146220" cy="5130607"/>
          </a:xfrm>
          <a:prstGeom prst="rect">
            <a:avLst/>
          </a:prstGeom>
        </p:spPr>
        <p:txBody>
          <a:bodyPr spcFirstLastPara="1" wrap="square" lIns="121894" tIns="121894" rIns="121894" bIns="121894" anchor="t" anchorCtr="0">
            <a:noAutofit/>
          </a:bodyPr>
          <a:lstStyle/>
          <a:p>
            <a:pPr marL="0" indent="0">
              <a:buNone/>
            </a:pPr>
            <a:r>
              <a:rPr lang="en" dirty="0"/>
              <a:t>We hope we showed examples of how data can be shared and used to spark changes in communities:</a:t>
            </a:r>
            <a:endParaRPr dirty="0"/>
          </a:p>
          <a:p>
            <a:pPr indent="-423312">
              <a:spcBef>
                <a:spcPts val="2133"/>
              </a:spcBef>
              <a:spcAft>
                <a:spcPts val="1200"/>
              </a:spcAft>
              <a:buSzPts val="1400"/>
            </a:pPr>
            <a:r>
              <a:rPr lang="en" dirty="0"/>
              <a:t>Any type of information that happens at a location can be put on a map</a:t>
            </a:r>
            <a:endParaRPr dirty="0"/>
          </a:p>
          <a:p>
            <a:pPr indent="-423312">
              <a:buSzPts val="1400"/>
            </a:pPr>
            <a:r>
              <a:rPr lang="en" dirty="0"/>
              <a:t>Many data points  collected together can show if a  distribution  is even/just</a:t>
            </a:r>
            <a:endParaRPr dirty="0"/>
          </a:p>
          <a:p>
            <a:pPr lvl="1" indent="-414846">
              <a:spcBef>
                <a:spcPts val="0"/>
              </a:spcBef>
              <a:spcAft>
                <a:spcPts val="1200"/>
              </a:spcAft>
              <a:buSzPts val="1300"/>
            </a:pPr>
            <a:r>
              <a:rPr lang="en" sz="1800" dirty="0"/>
              <a:t>Examples: water pollution, bike paths, accidents, sidewalks, …</a:t>
            </a:r>
            <a:endParaRPr sz="1800" dirty="0"/>
          </a:p>
          <a:p>
            <a:pPr indent="-423312">
              <a:spcAft>
                <a:spcPts val="1200"/>
              </a:spcAft>
              <a:buSzPts val="1400"/>
            </a:pPr>
            <a:r>
              <a:rPr lang="en" dirty="0"/>
              <a:t>Mapping data = dialogue for change and funding</a:t>
            </a:r>
            <a:endParaRPr dirty="0"/>
          </a:p>
          <a:p>
            <a:pPr indent="-423312">
              <a:buSzPts val="1400"/>
            </a:pPr>
            <a:r>
              <a:rPr lang="en" dirty="0"/>
              <a:t>There are many data sets on big scales, but </a:t>
            </a:r>
            <a:endParaRPr dirty="0"/>
          </a:p>
          <a:p>
            <a:pPr lvl="1" indent="-406381">
              <a:spcBef>
                <a:spcPts val="0"/>
              </a:spcBef>
              <a:buSzPts val="1200"/>
            </a:pPr>
            <a:r>
              <a:rPr lang="en" sz="1800" dirty="0"/>
              <a:t>Nobody knows your community better than you do, therefore</a:t>
            </a:r>
            <a:endParaRPr sz="1800" dirty="0"/>
          </a:p>
          <a:p>
            <a:pPr lvl="1" indent="-406381">
              <a:spcBef>
                <a:spcPts val="0"/>
              </a:spcBef>
              <a:buSzPts val="1200"/>
            </a:pPr>
            <a:r>
              <a:rPr lang="en" sz="1800" dirty="0"/>
              <a:t>You can collect more  relevant data than someone who does not know the community</a:t>
            </a:r>
            <a:endParaRPr sz="1800" dirty="0"/>
          </a:p>
        </p:txBody>
      </p:sp>
    </p:spTree>
    <p:extLst>
      <p:ext uri="{BB962C8B-B14F-4D97-AF65-F5344CB8AC3E}">
        <p14:creationId xmlns:p14="http://schemas.microsoft.com/office/powerpoint/2010/main" val="293285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1198180" y="209690"/>
            <a:ext cx="10421006" cy="893897"/>
          </a:xfrm>
          <a:prstGeom prst="rect">
            <a:avLst/>
          </a:prstGeom>
        </p:spPr>
        <p:txBody>
          <a:bodyPr spcFirstLastPara="1" wrap="square" lIns="121894" tIns="121894" rIns="121894" bIns="121894" anchor="t" anchorCtr="0">
            <a:noAutofit/>
          </a:bodyPr>
          <a:lstStyle/>
          <a:p>
            <a:pPr algn="ctr"/>
            <a:r>
              <a:rPr lang="en" dirty="0">
                <a:solidFill>
                  <a:schemeClr val="tx2"/>
                </a:solidFill>
              </a:rPr>
              <a:t>¿Cómo pueden los datos ser                                          </a:t>
            </a:r>
            <a:r>
              <a:rPr lang="en" dirty="0" smtClean="0">
                <a:solidFill>
                  <a:schemeClr val="tx2"/>
                </a:solidFill>
              </a:rPr>
              <a:t>útiles </a:t>
            </a:r>
            <a:r>
              <a:rPr lang="en" dirty="0">
                <a:solidFill>
                  <a:schemeClr val="tx2"/>
                </a:solidFill>
              </a:rPr>
              <a:t>para las comunidades?</a:t>
            </a:r>
            <a:endParaRPr dirty="0">
              <a:solidFill>
                <a:schemeClr val="tx2"/>
              </a:solidFill>
            </a:endParaRPr>
          </a:p>
          <a:p>
            <a:endParaRPr dirty="0"/>
          </a:p>
        </p:txBody>
      </p:sp>
      <p:sp>
        <p:nvSpPr>
          <p:cNvPr id="215" name="Google Shape;215;p25"/>
          <p:cNvSpPr txBox="1">
            <a:spLocks noGrp="1"/>
          </p:cNvSpPr>
          <p:nvPr>
            <p:ph type="body" idx="1"/>
          </p:nvPr>
        </p:nvSpPr>
        <p:spPr>
          <a:xfrm>
            <a:off x="691017" y="1459379"/>
            <a:ext cx="11243480" cy="5225200"/>
          </a:xfrm>
          <a:prstGeom prst="rect">
            <a:avLst/>
          </a:prstGeom>
        </p:spPr>
        <p:txBody>
          <a:bodyPr spcFirstLastPara="1" wrap="square" lIns="121894" tIns="121894" rIns="121894" bIns="121894" anchor="t" anchorCtr="0">
            <a:noAutofit/>
          </a:bodyPr>
          <a:lstStyle/>
          <a:p>
            <a:pPr marL="0" indent="0">
              <a:buNone/>
            </a:pPr>
            <a:r>
              <a:rPr lang="en" dirty="0"/>
              <a:t>Esperamos haber mostrado ejemplos de cómo se pueden compartir y utilizar los datos para generar cambios en las comunidades:</a:t>
            </a:r>
            <a:endParaRPr dirty="0"/>
          </a:p>
          <a:p>
            <a:pPr indent="-423312">
              <a:spcBef>
                <a:spcPts val="2133"/>
              </a:spcBef>
              <a:spcAft>
                <a:spcPts val="1200"/>
              </a:spcAft>
              <a:buSzPts val="1400"/>
            </a:pPr>
            <a:r>
              <a:rPr lang="en" dirty="0"/>
              <a:t>Cualquier tipo de información que ocurra en una ubicación se puede poner en un mapa.</a:t>
            </a:r>
            <a:endParaRPr dirty="0"/>
          </a:p>
          <a:p>
            <a:pPr indent="-423312">
              <a:buSzPts val="1400"/>
            </a:pPr>
            <a:r>
              <a:rPr lang="en" dirty="0"/>
              <a:t>Muchos puntos de datos recopilados juntos pueden mostrar si una distribución es uniforme / justa</a:t>
            </a:r>
            <a:endParaRPr dirty="0"/>
          </a:p>
          <a:p>
            <a:pPr lvl="1" indent="-414846">
              <a:spcBef>
                <a:spcPts val="0"/>
              </a:spcBef>
              <a:spcAft>
                <a:spcPts val="1200"/>
              </a:spcAft>
              <a:buSzPts val="1300"/>
            </a:pPr>
            <a:r>
              <a:rPr lang="en" sz="1800" dirty="0"/>
              <a:t>Ejemplos: contaminación del agua, ciclovías, accidentes, banquetas,…</a:t>
            </a:r>
            <a:endParaRPr sz="1800" dirty="0"/>
          </a:p>
          <a:p>
            <a:pPr indent="-423312">
              <a:spcAft>
                <a:spcPts val="1200"/>
              </a:spcAft>
              <a:buSzPts val="1400"/>
            </a:pPr>
            <a:r>
              <a:rPr lang="en" dirty="0"/>
              <a:t>Asignación de datos en un mapa = diálogo  para el cambio y la financiación</a:t>
            </a:r>
            <a:endParaRPr dirty="0"/>
          </a:p>
          <a:p>
            <a:pPr indent="-423312">
              <a:buSzPts val="1400"/>
            </a:pPr>
            <a:r>
              <a:rPr lang="en" dirty="0"/>
              <a:t>Hay muchos conjuntos de datos en escalas grandes, pero</a:t>
            </a:r>
            <a:endParaRPr dirty="0"/>
          </a:p>
          <a:p>
            <a:pPr lvl="1" indent="-406381">
              <a:spcBef>
                <a:spcPts val="0"/>
              </a:spcBef>
              <a:buSzPts val="1200"/>
            </a:pPr>
            <a:r>
              <a:rPr lang="en" sz="1800" dirty="0"/>
              <a:t>Nadie conoce su comunidad mejor que usted, por lo tanto</a:t>
            </a:r>
            <a:endParaRPr sz="1800" dirty="0"/>
          </a:p>
          <a:p>
            <a:pPr lvl="1" indent="-406381">
              <a:spcBef>
                <a:spcPts val="0"/>
              </a:spcBef>
              <a:buSzPts val="1200"/>
            </a:pPr>
            <a:r>
              <a:rPr lang="en" sz="1800" dirty="0"/>
              <a:t>Puede recopilar datos más relevantes que alguien que no conoce la comunidad</a:t>
            </a:r>
            <a:endParaRPr sz="1800" dirty="0"/>
          </a:p>
        </p:txBody>
      </p:sp>
    </p:spTree>
    <p:extLst>
      <p:ext uri="{BB962C8B-B14F-4D97-AF65-F5344CB8AC3E}">
        <p14:creationId xmlns:p14="http://schemas.microsoft.com/office/powerpoint/2010/main" val="352499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CA656-35B7-4916-B37B-A33885045E37}"/>
              </a:ext>
            </a:extLst>
          </p:cNvPr>
          <p:cNvSpPr>
            <a:spLocks noGrp="1"/>
          </p:cNvSpPr>
          <p:nvPr>
            <p:ph type="title"/>
          </p:nvPr>
        </p:nvSpPr>
        <p:spPr>
          <a:xfrm>
            <a:off x="1049447" y="225972"/>
            <a:ext cx="10058402" cy="1634359"/>
          </a:xfrm>
        </p:spPr>
        <p:txBody>
          <a:bodyPr>
            <a:normAutofit/>
          </a:bodyPr>
          <a:lstStyle/>
          <a:p>
            <a:pPr algn="ctr"/>
            <a:r>
              <a:rPr lang="en-US" sz="3400" dirty="0">
                <a:solidFill>
                  <a:schemeClr val="tx2"/>
                </a:solidFill>
              </a:rPr>
              <a:t>Quick Break and </a:t>
            </a:r>
            <a:r>
              <a:rPr lang="en-US" sz="3400" dirty="0" smtClean="0">
                <a:solidFill>
                  <a:schemeClr val="tx2"/>
                </a:solidFill>
              </a:rPr>
              <a:t>Raffle</a:t>
            </a:r>
            <a:br>
              <a:rPr lang="en-US" sz="3400" dirty="0" smtClean="0">
                <a:solidFill>
                  <a:schemeClr val="tx2"/>
                </a:solidFill>
              </a:rPr>
            </a:br>
            <a:r>
              <a:rPr lang="en-US" sz="3400" dirty="0">
                <a:solidFill>
                  <a:schemeClr val="tx2"/>
                </a:solidFill>
              </a:rPr>
              <a:t/>
            </a:r>
            <a:br>
              <a:rPr lang="en-US" sz="3400" dirty="0">
                <a:solidFill>
                  <a:schemeClr val="tx2"/>
                </a:solidFill>
              </a:rPr>
            </a:br>
            <a:r>
              <a:rPr lang="en-US" sz="3400" dirty="0" err="1" smtClean="0">
                <a:solidFill>
                  <a:schemeClr val="tx2"/>
                </a:solidFill>
              </a:rPr>
              <a:t>Receso</a:t>
            </a:r>
            <a:r>
              <a:rPr lang="en-US" sz="3400" dirty="0" smtClean="0">
                <a:solidFill>
                  <a:schemeClr val="tx2"/>
                </a:solidFill>
              </a:rPr>
              <a:t> </a:t>
            </a:r>
            <a:r>
              <a:rPr lang="en-US" sz="3400" dirty="0" err="1" smtClean="0">
                <a:solidFill>
                  <a:schemeClr val="tx2"/>
                </a:solidFill>
              </a:rPr>
              <a:t>Pequeno</a:t>
            </a:r>
            <a:r>
              <a:rPr lang="en-US" sz="3400" dirty="0" smtClean="0">
                <a:solidFill>
                  <a:schemeClr val="tx2"/>
                </a:solidFill>
              </a:rPr>
              <a:t> y </a:t>
            </a:r>
            <a:r>
              <a:rPr lang="en-US" sz="3400" dirty="0" err="1">
                <a:solidFill>
                  <a:schemeClr val="tx2"/>
                </a:solidFill>
              </a:rPr>
              <a:t>Rifa</a:t>
            </a:r>
            <a:endParaRPr lang="en-US" sz="3400" dirty="0">
              <a:solidFill>
                <a:schemeClr val="tx2"/>
              </a:solidFill>
            </a:endParaRPr>
          </a:p>
        </p:txBody>
      </p:sp>
      <p:sp>
        <p:nvSpPr>
          <p:cNvPr id="3" name="Content Placeholder 2">
            <a:extLst>
              <a:ext uri="{FF2B5EF4-FFF2-40B4-BE49-F238E27FC236}">
                <a16:creationId xmlns:a16="http://schemas.microsoft.com/office/drawing/2014/main" xmlns="" id="{D32837AA-F7D1-438B-9971-8AAA1E4D27B0}"/>
              </a:ext>
            </a:extLst>
          </p:cNvPr>
          <p:cNvSpPr>
            <a:spLocks noGrp="1"/>
          </p:cNvSpPr>
          <p:nvPr>
            <p:ph sz="half" idx="1"/>
          </p:nvPr>
        </p:nvSpPr>
        <p:spPr>
          <a:xfrm>
            <a:off x="1096743" y="2109379"/>
            <a:ext cx="9589536" cy="4054937"/>
          </a:xfrm>
        </p:spPr>
        <p:txBody>
          <a:bodyPr>
            <a:normAutofit/>
          </a:bodyPr>
          <a:lstStyle/>
          <a:p>
            <a:r>
              <a:rPr lang="en-US" sz="2200" dirty="0"/>
              <a:t>We appreciate your participation and understand that these times can be difficult.  Priorities are often mitigated by necessities and hope that this small gift can assist in making your day a little brighter as your contribution adds to your </a:t>
            </a:r>
            <a:r>
              <a:rPr lang="en-US" sz="2200" dirty="0" smtClean="0"/>
              <a:t>community!</a:t>
            </a:r>
          </a:p>
          <a:p>
            <a:r>
              <a:rPr lang="es-ES" sz="2200" dirty="0">
                <a:solidFill>
                  <a:srgbClr val="00B0F0"/>
                </a:solidFill>
              </a:rPr>
              <a:t>Agradecemos su participación y entendemos que estos tiempos pueden ser difíciles. Las prioridades a menudo se ven mitigadas por las necesidades y esperamos que este pequeño obsequio pueda ayudar a que su día sea un poco más brillante a medida que su contribución se suma a su comunidad.</a:t>
            </a:r>
            <a:endParaRPr lang="en-US" sz="2200" dirty="0">
              <a:solidFill>
                <a:srgbClr val="00B0F0"/>
              </a:solidFill>
            </a:endParaRPr>
          </a:p>
        </p:txBody>
      </p:sp>
      <p:pic>
        <p:nvPicPr>
          <p:cNvPr id="6" name="Content Placeholder 5">
            <a:extLst>
              <a:ext uri="{FF2B5EF4-FFF2-40B4-BE49-F238E27FC236}">
                <a16:creationId xmlns:a16="http://schemas.microsoft.com/office/drawing/2014/main" xmlns="" id="{06675F66-B957-49C7-8D21-0DB88704531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367181" y="422045"/>
            <a:ext cx="2651399" cy="1280631"/>
          </a:xfrm>
        </p:spPr>
      </p:pic>
      <p:pic>
        <p:nvPicPr>
          <p:cNvPr id="7" name="Content Placeholder 5">
            <a:extLst>
              <a:ext uri="{FF2B5EF4-FFF2-40B4-BE49-F238E27FC236}">
                <a16:creationId xmlns:a16="http://schemas.microsoft.com/office/drawing/2014/main" xmlns="" id="{06675F66-B957-49C7-8D21-0DB887045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15" y="574444"/>
            <a:ext cx="2651399" cy="1280631"/>
          </a:xfrm>
          <a:prstGeom prst="rect">
            <a:avLst/>
          </a:prstGeom>
        </p:spPr>
      </p:pic>
    </p:spTree>
    <p:extLst>
      <p:ext uri="{BB962C8B-B14F-4D97-AF65-F5344CB8AC3E}">
        <p14:creationId xmlns:p14="http://schemas.microsoft.com/office/powerpoint/2010/main" val="8479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582" y="2617076"/>
            <a:ext cx="3840480" cy="1368184"/>
          </a:xfrm>
        </p:spPr>
        <p:txBody>
          <a:bodyPr>
            <a:normAutofit/>
          </a:bodyPr>
          <a:lstStyle/>
          <a:p>
            <a:pPr algn="ctr"/>
            <a:r>
              <a:rPr lang="en-US" dirty="0"/>
              <a:t>Let’s Make a Hamburger</a:t>
            </a:r>
          </a:p>
        </p:txBody>
      </p:sp>
      <p:pic>
        <p:nvPicPr>
          <p:cNvPr id="9" name="Picture Placeholder 8" descr="Three young children in raincoats holding hands and playing outside"/>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a:xfrm>
            <a:off x="8583304" y="126123"/>
            <a:ext cx="3053782" cy="2349063"/>
          </a:xfrm>
        </p:spPr>
      </p:pic>
      <p:sp>
        <p:nvSpPr>
          <p:cNvPr id="4" name="Text Placeholder 3"/>
          <p:cNvSpPr>
            <a:spLocks noGrp="1"/>
          </p:cNvSpPr>
          <p:nvPr>
            <p:ph type="body" sz="half" idx="2"/>
          </p:nvPr>
        </p:nvSpPr>
        <p:spPr>
          <a:xfrm>
            <a:off x="8091980" y="4358408"/>
            <a:ext cx="3840480" cy="1600958"/>
          </a:xfrm>
        </p:spPr>
        <p:txBody>
          <a:bodyPr>
            <a:normAutofit/>
          </a:bodyPr>
          <a:lstStyle/>
          <a:p>
            <a:pPr algn="ctr"/>
            <a:r>
              <a:rPr lang="en-US" sz="2200" dirty="0"/>
              <a:t>Your Voice Creates Change… Use your Experience to create Vision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 y="0"/>
            <a:ext cx="8087710" cy="6858000"/>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582" y="2617076"/>
            <a:ext cx="3840480" cy="1368184"/>
          </a:xfrm>
        </p:spPr>
        <p:txBody>
          <a:bodyPr>
            <a:normAutofit/>
          </a:bodyPr>
          <a:lstStyle/>
          <a:p>
            <a:pPr algn="ctr"/>
            <a:r>
              <a:rPr lang="en-US" dirty="0" err="1"/>
              <a:t>Hagamos</a:t>
            </a:r>
            <a:r>
              <a:rPr lang="en-US" dirty="0"/>
              <a:t> </a:t>
            </a:r>
            <a:r>
              <a:rPr lang="en-US" dirty="0" err="1"/>
              <a:t>una</a:t>
            </a:r>
            <a:r>
              <a:rPr lang="en-US" dirty="0"/>
              <a:t> </a:t>
            </a:r>
            <a:r>
              <a:rPr lang="en-US" dirty="0" err="1"/>
              <a:t>hamburguesa</a:t>
            </a:r>
            <a:endParaRPr lang="en-US" dirty="0"/>
          </a:p>
        </p:txBody>
      </p:sp>
      <p:pic>
        <p:nvPicPr>
          <p:cNvPr id="9" name="Picture Placeholder 8" descr="Three young children in raincoats holding hands and playing outside"/>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a:xfrm>
            <a:off x="8583304" y="126123"/>
            <a:ext cx="3053782" cy="2349063"/>
          </a:xfrm>
        </p:spPr>
      </p:pic>
      <p:sp>
        <p:nvSpPr>
          <p:cNvPr id="4" name="Text Placeholder 3"/>
          <p:cNvSpPr>
            <a:spLocks noGrp="1"/>
          </p:cNvSpPr>
          <p:nvPr>
            <p:ph type="body" sz="half" idx="2"/>
          </p:nvPr>
        </p:nvSpPr>
        <p:spPr>
          <a:xfrm>
            <a:off x="8091980" y="4358408"/>
            <a:ext cx="3840480" cy="1600958"/>
          </a:xfrm>
        </p:spPr>
        <p:txBody>
          <a:bodyPr>
            <a:normAutofit/>
          </a:bodyPr>
          <a:lstStyle/>
          <a:p>
            <a:pPr algn="ctr"/>
            <a:r>
              <a:rPr lang="es-ES" sz="2200" dirty="0"/>
              <a:t>Tu voz crea cambios ... Usa tu experiencia para crear una visión</a:t>
            </a:r>
            <a:endParaRPr lang="en-US" sz="2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 y="0"/>
            <a:ext cx="8087710" cy="6858000"/>
          </a:xfrm>
          <a:prstGeom prst="rect">
            <a:avLst/>
          </a:prstGeom>
        </p:spPr>
      </p:pic>
    </p:spTree>
    <p:extLst>
      <p:ext uri="{BB962C8B-B14F-4D97-AF65-F5344CB8AC3E}">
        <p14:creationId xmlns:p14="http://schemas.microsoft.com/office/powerpoint/2010/main" val="5663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2" y="304800"/>
            <a:ext cx="10058402" cy="798786"/>
          </a:xfrm>
        </p:spPr>
        <p:txBody>
          <a:bodyPr/>
          <a:lstStyle/>
          <a:p>
            <a:pPr algn="ctr"/>
            <a:r>
              <a:rPr lang="en-US" dirty="0">
                <a:solidFill>
                  <a:schemeClr val="tx2"/>
                </a:solidFill>
              </a:rPr>
              <a:t>Keep these ideas in mind…</a:t>
            </a:r>
          </a:p>
        </p:txBody>
      </p:sp>
      <p:sp>
        <p:nvSpPr>
          <p:cNvPr id="2" name="Content Placeholder 1">
            <a:extLst>
              <a:ext uri="{FF2B5EF4-FFF2-40B4-BE49-F238E27FC236}">
                <a16:creationId xmlns:a16="http://schemas.microsoft.com/office/drawing/2014/main" xmlns="" id="{9F1E81ED-0A1A-426E-802C-C69CC2FB954B}"/>
              </a:ext>
            </a:extLst>
          </p:cNvPr>
          <p:cNvSpPr>
            <a:spLocks noGrp="1"/>
          </p:cNvSpPr>
          <p:nvPr>
            <p:ph idx="1"/>
          </p:nvPr>
        </p:nvSpPr>
        <p:spPr>
          <a:xfrm>
            <a:off x="1065213" y="1481959"/>
            <a:ext cx="10979642" cy="5139557"/>
          </a:xfrm>
        </p:spPr>
        <p:txBody>
          <a:bodyPr>
            <a:normAutofit lnSpcReduction="10000"/>
          </a:bodyPr>
          <a:lstStyle/>
          <a:p>
            <a:pPr lvl="2"/>
            <a:r>
              <a:rPr lang="en-US" sz="2200" dirty="0"/>
              <a:t>As we approach the development of </a:t>
            </a:r>
            <a:r>
              <a:rPr lang="en-US" sz="2200" dirty="0" smtClean="0"/>
              <a:t>the</a:t>
            </a:r>
            <a:r>
              <a:rPr lang="en-US" sz="2200" dirty="0"/>
              <a:t> </a:t>
            </a:r>
            <a:r>
              <a:rPr lang="en-US" sz="2200" dirty="0" smtClean="0"/>
              <a:t>u</a:t>
            </a:r>
            <a:r>
              <a:rPr lang="en-US" sz="2200" dirty="0" smtClean="0"/>
              <a:t>pcoming </a:t>
            </a:r>
            <a:r>
              <a:rPr lang="en-US" sz="2200" dirty="0"/>
              <a:t>community meetings, we would like for your feedback on any areas of interest for </a:t>
            </a:r>
            <a:r>
              <a:rPr lang="en-US" sz="2200" dirty="0" smtClean="0"/>
              <a:t>change.  For example:</a:t>
            </a:r>
          </a:p>
          <a:p>
            <a:pPr lvl="3">
              <a:spcAft>
                <a:spcPts val="1200"/>
              </a:spcAft>
            </a:pPr>
            <a:r>
              <a:rPr lang="en-US" sz="2400" dirty="0" smtClean="0"/>
              <a:t>How </a:t>
            </a:r>
            <a:r>
              <a:rPr lang="en-US" sz="2400" dirty="0"/>
              <a:t>environmental justice issues affect my </a:t>
            </a:r>
            <a:r>
              <a:rPr lang="en-US" sz="2400" dirty="0" smtClean="0"/>
              <a:t>neighborhood</a:t>
            </a:r>
            <a:endParaRPr lang="en-US" sz="2400" dirty="0"/>
          </a:p>
          <a:p>
            <a:pPr lvl="3">
              <a:spcAft>
                <a:spcPts val="1200"/>
              </a:spcAft>
            </a:pPr>
            <a:r>
              <a:rPr lang="en-US" sz="2400" dirty="0"/>
              <a:t>What is a Neighborhood Plan?</a:t>
            </a:r>
          </a:p>
          <a:p>
            <a:pPr lvl="3">
              <a:spcAft>
                <a:spcPts val="1200"/>
              </a:spcAft>
            </a:pPr>
            <a:r>
              <a:rPr lang="en-US" sz="2400" dirty="0"/>
              <a:t>Understanding data, how it is derived and applied within the community (</a:t>
            </a:r>
            <a:r>
              <a:rPr lang="en-US" sz="2400" dirty="0" err="1"/>
              <a:t>CalEnviroScreen</a:t>
            </a:r>
            <a:r>
              <a:rPr lang="en-US" sz="2400" dirty="0"/>
              <a:t>, Water Tool)</a:t>
            </a:r>
          </a:p>
          <a:p>
            <a:pPr lvl="3">
              <a:spcAft>
                <a:spcPts val="1200"/>
              </a:spcAft>
            </a:pPr>
            <a:r>
              <a:rPr lang="en-US" sz="2400" dirty="0"/>
              <a:t>Technology and Applications (how to use technology to gain capacity within the community)</a:t>
            </a:r>
          </a:p>
          <a:p>
            <a:pPr lvl="3">
              <a:spcAft>
                <a:spcPts val="1200"/>
              </a:spcAft>
            </a:pPr>
            <a:r>
              <a:rPr lang="en-US" sz="2400" dirty="0"/>
              <a:t>Town halls (Inform / Educate)</a:t>
            </a:r>
          </a:p>
          <a:p>
            <a:pPr lvl="3">
              <a:spcAft>
                <a:spcPts val="1200"/>
              </a:spcAft>
            </a:pPr>
            <a:r>
              <a:rPr lang="en-US" sz="2400" dirty="0" smtClean="0"/>
              <a:t>Other Topics</a:t>
            </a:r>
            <a:endParaRPr lang="en-US" sz="2400" dirty="0"/>
          </a:p>
          <a:p>
            <a:endParaRPr lang="en-US" dirty="0"/>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5212" y="304800"/>
            <a:ext cx="10058402" cy="798786"/>
          </a:xfrm>
        </p:spPr>
        <p:txBody>
          <a:bodyPr/>
          <a:lstStyle/>
          <a:p>
            <a:pPr algn="ctr"/>
            <a:r>
              <a:rPr lang="es-ES" dirty="0">
                <a:solidFill>
                  <a:schemeClr val="tx2"/>
                </a:solidFill>
              </a:rPr>
              <a:t>Tenga estas ideas en mente ...</a:t>
            </a:r>
            <a:endParaRPr lang="en-US" dirty="0">
              <a:solidFill>
                <a:schemeClr val="tx2"/>
              </a:solidFill>
            </a:endParaRPr>
          </a:p>
        </p:txBody>
      </p:sp>
      <p:sp>
        <p:nvSpPr>
          <p:cNvPr id="2" name="Content Placeholder 1">
            <a:extLst>
              <a:ext uri="{FF2B5EF4-FFF2-40B4-BE49-F238E27FC236}">
                <a16:creationId xmlns:a16="http://schemas.microsoft.com/office/drawing/2014/main" xmlns="" id="{9F1E81ED-0A1A-426E-802C-C69CC2FB954B}"/>
              </a:ext>
            </a:extLst>
          </p:cNvPr>
          <p:cNvSpPr>
            <a:spLocks noGrp="1"/>
          </p:cNvSpPr>
          <p:nvPr>
            <p:ph idx="1"/>
          </p:nvPr>
        </p:nvSpPr>
        <p:spPr>
          <a:xfrm>
            <a:off x="804041" y="1481959"/>
            <a:ext cx="11209283" cy="5139557"/>
          </a:xfrm>
        </p:spPr>
        <p:txBody>
          <a:bodyPr>
            <a:normAutofit fontScale="77500" lnSpcReduction="20000"/>
          </a:bodyPr>
          <a:lstStyle/>
          <a:p>
            <a:pPr lvl="2"/>
            <a:r>
              <a:rPr lang="es-ES" sz="3100" dirty="0" smtClean="0"/>
              <a:t>A </a:t>
            </a:r>
            <a:r>
              <a:rPr lang="es-ES" sz="3100" dirty="0"/>
              <a:t>medida que nos acercamos al desarrollo de </a:t>
            </a:r>
            <a:r>
              <a:rPr lang="es-ES" sz="3100" dirty="0" smtClean="0"/>
              <a:t>las </a:t>
            </a:r>
            <a:r>
              <a:rPr lang="es-ES" sz="3100" dirty="0"/>
              <a:t>próximas reuniones comunitarias, nos gustaría recibir sus comentarios sobre cualquier área de interés para el </a:t>
            </a:r>
            <a:r>
              <a:rPr lang="es-ES" sz="3100" dirty="0" smtClean="0"/>
              <a:t>cambio. Por ejemplo:</a:t>
            </a:r>
          </a:p>
          <a:p>
            <a:pPr lvl="3">
              <a:lnSpc>
                <a:spcPct val="120000"/>
              </a:lnSpc>
              <a:spcAft>
                <a:spcPts val="1200"/>
              </a:spcAft>
            </a:pPr>
            <a:r>
              <a:rPr lang="es-ES" sz="2600" dirty="0" smtClean="0"/>
              <a:t>Cómo </a:t>
            </a:r>
            <a:r>
              <a:rPr lang="es-ES" sz="2600" dirty="0"/>
              <a:t>los problemas de justicia ambiental afectan a mi </a:t>
            </a:r>
            <a:r>
              <a:rPr lang="es-ES" sz="2600" dirty="0" smtClean="0"/>
              <a:t>comunidad</a:t>
            </a:r>
            <a:endParaRPr lang="en-US" sz="2600" dirty="0" smtClean="0"/>
          </a:p>
          <a:p>
            <a:pPr lvl="3">
              <a:lnSpc>
                <a:spcPct val="120000"/>
              </a:lnSpc>
              <a:spcAft>
                <a:spcPts val="1200"/>
              </a:spcAft>
            </a:pPr>
            <a:r>
              <a:rPr lang="es-ES" sz="2600" dirty="0" smtClean="0"/>
              <a:t>¿Qué </a:t>
            </a:r>
            <a:r>
              <a:rPr lang="es-ES" sz="2600" dirty="0"/>
              <a:t>es un plan de vecindario?</a:t>
            </a:r>
            <a:endParaRPr lang="en-US" sz="2600" dirty="0" smtClean="0"/>
          </a:p>
          <a:p>
            <a:pPr lvl="3">
              <a:lnSpc>
                <a:spcPct val="120000"/>
              </a:lnSpc>
              <a:spcAft>
                <a:spcPts val="1200"/>
              </a:spcAft>
            </a:pPr>
            <a:r>
              <a:rPr lang="es-ES" sz="2600" dirty="0" smtClean="0"/>
              <a:t>Comprender </a:t>
            </a:r>
            <a:r>
              <a:rPr lang="es-ES" sz="2600" dirty="0"/>
              <a:t>los datos, cómo se obtienen y se aplican dentro de la comunidad (</a:t>
            </a:r>
            <a:r>
              <a:rPr lang="es-ES" sz="2600" dirty="0" smtClean="0"/>
              <a:t>CalEnviroScreen, Herramienta del Agua)</a:t>
            </a:r>
            <a:endParaRPr lang="en-US" sz="2600" dirty="0"/>
          </a:p>
          <a:p>
            <a:pPr lvl="3">
              <a:lnSpc>
                <a:spcPct val="120000"/>
              </a:lnSpc>
              <a:spcAft>
                <a:spcPts val="1200"/>
              </a:spcAft>
            </a:pPr>
            <a:r>
              <a:rPr lang="es-ES" sz="2600" dirty="0" smtClean="0"/>
              <a:t>Tecnología </a:t>
            </a:r>
            <a:r>
              <a:rPr lang="es-ES" sz="2600" dirty="0"/>
              <a:t>y aplicaciones (cómo usar la tecnología para ganar capacidad dentro de la comunidad</a:t>
            </a:r>
            <a:r>
              <a:rPr lang="es-ES" sz="2600" dirty="0" smtClean="0"/>
              <a:t>)</a:t>
            </a:r>
            <a:endParaRPr lang="en-US" sz="2600" dirty="0"/>
          </a:p>
          <a:p>
            <a:pPr lvl="3">
              <a:lnSpc>
                <a:spcPct val="120000"/>
              </a:lnSpc>
              <a:spcAft>
                <a:spcPts val="1200"/>
              </a:spcAft>
            </a:pPr>
            <a:r>
              <a:rPr lang="en-US" sz="2600" dirty="0" err="1" smtClean="0"/>
              <a:t>Foros</a:t>
            </a:r>
            <a:r>
              <a:rPr lang="en-US" sz="2600" dirty="0" smtClean="0"/>
              <a:t> </a:t>
            </a:r>
            <a:r>
              <a:rPr lang="en-US" sz="2600" dirty="0" err="1" smtClean="0"/>
              <a:t>Comunitarios</a:t>
            </a:r>
            <a:r>
              <a:rPr lang="en-US" sz="2600" dirty="0"/>
              <a:t> </a:t>
            </a:r>
            <a:r>
              <a:rPr lang="es-ES" sz="2600" dirty="0" smtClean="0"/>
              <a:t>(Informar </a:t>
            </a:r>
            <a:r>
              <a:rPr lang="es-ES" sz="2600" dirty="0"/>
              <a:t>/ Educar</a:t>
            </a:r>
            <a:r>
              <a:rPr lang="es-ES" sz="2600" dirty="0" smtClean="0"/>
              <a:t>)</a:t>
            </a:r>
            <a:endParaRPr lang="en-US" sz="2600" dirty="0"/>
          </a:p>
          <a:p>
            <a:pPr lvl="3">
              <a:lnSpc>
                <a:spcPct val="120000"/>
              </a:lnSpc>
              <a:spcAft>
                <a:spcPts val="1200"/>
              </a:spcAft>
            </a:pPr>
            <a:r>
              <a:rPr lang="en-US" sz="2600" dirty="0" err="1" smtClean="0"/>
              <a:t>Otros</a:t>
            </a:r>
            <a:r>
              <a:rPr lang="en-US" sz="2600" dirty="0" smtClean="0"/>
              <a:t> </a:t>
            </a:r>
            <a:r>
              <a:rPr lang="en-US" sz="2600" dirty="0" err="1" smtClean="0"/>
              <a:t>Temas</a:t>
            </a:r>
            <a:endParaRPr lang="en-US" sz="2600" dirty="0" smtClean="0"/>
          </a:p>
          <a:p>
            <a:pPr lvl="3">
              <a:spcAft>
                <a:spcPts val="1200"/>
              </a:spcAft>
            </a:pPr>
            <a:endParaRPr lang="en-US" sz="2200" dirty="0"/>
          </a:p>
          <a:p>
            <a:pPr lvl="3">
              <a:spcAft>
                <a:spcPts val="1200"/>
              </a:spcAft>
            </a:pPr>
            <a:endParaRPr lang="en-US" sz="2200" dirty="0"/>
          </a:p>
          <a:p>
            <a:endParaRPr lang="en-US" dirty="0"/>
          </a:p>
        </p:txBody>
      </p:sp>
    </p:spTree>
    <p:extLst>
      <p:ext uri="{BB962C8B-B14F-4D97-AF65-F5344CB8AC3E}">
        <p14:creationId xmlns:p14="http://schemas.microsoft.com/office/powerpoint/2010/main" val="96545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A87D34C-CF77-415D-B3B3-58F580E3C433}"/>
              </a:ext>
            </a:extLst>
          </p:cNvPr>
          <p:cNvSpPr>
            <a:spLocks noGrp="1"/>
          </p:cNvSpPr>
          <p:nvPr>
            <p:ph type="title"/>
          </p:nvPr>
        </p:nvSpPr>
        <p:spPr>
          <a:xfrm>
            <a:off x="1049446" y="210206"/>
            <a:ext cx="10058402" cy="1051035"/>
          </a:xfrm>
        </p:spPr>
        <p:txBody>
          <a:bodyPr>
            <a:normAutofit fontScale="90000"/>
          </a:bodyPr>
          <a:lstStyle/>
          <a:p>
            <a:pPr algn="ctr"/>
            <a:r>
              <a:rPr lang="en-US" dirty="0">
                <a:solidFill>
                  <a:schemeClr val="tx2"/>
                </a:solidFill>
              </a:rPr>
              <a:t>Wrap Up Veronica </a:t>
            </a:r>
            <a:r>
              <a:rPr lang="en-US" dirty="0" smtClean="0">
                <a:solidFill>
                  <a:schemeClr val="tx2"/>
                </a:solidFill>
              </a:rPr>
              <a:t>Tovar</a:t>
            </a:r>
            <a:br>
              <a:rPr lang="en-US" dirty="0" smtClean="0">
                <a:solidFill>
                  <a:schemeClr val="tx2"/>
                </a:solidFill>
              </a:rPr>
            </a:br>
            <a:r>
              <a:rPr lang="en-US" dirty="0" smtClean="0">
                <a:solidFill>
                  <a:schemeClr val="tx2"/>
                </a:solidFill>
              </a:rPr>
              <a:t>Toque Final con Veronica Tovar</a:t>
            </a:r>
            <a:endParaRPr lang="en-US" dirty="0">
              <a:solidFill>
                <a:schemeClr val="tx2"/>
              </a:solidFill>
            </a:endParaRPr>
          </a:p>
        </p:txBody>
      </p:sp>
      <p:sp>
        <p:nvSpPr>
          <p:cNvPr id="6" name="Content Placeholder 5">
            <a:extLst>
              <a:ext uri="{FF2B5EF4-FFF2-40B4-BE49-F238E27FC236}">
                <a16:creationId xmlns:a16="http://schemas.microsoft.com/office/drawing/2014/main" xmlns="" id="{FDB9649F-642C-4CA3-9E02-CADDB8031922}"/>
              </a:ext>
            </a:extLst>
          </p:cNvPr>
          <p:cNvSpPr>
            <a:spLocks noGrp="1"/>
          </p:cNvSpPr>
          <p:nvPr>
            <p:ph idx="1"/>
          </p:nvPr>
        </p:nvSpPr>
        <p:spPr>
          <a:xfrm>
            <a:off x="1065214" y="1752599"/>
            <a:ext cx="10058400" cy="4805855"/>
          </a:xfrm>
        </p:spPr>
        <p:txBody>
          <a:bodyPr>
            <a:normAutofit/>
          </a:bodyPr>
          <a:lstStyle/>
          <a:p>
            <a:r>
              <a:rPr lang="en-US" sz="2800" dirty="0"/>
              <a:t>Topics most </a:t>
            </a:r>
            <a:r>
              <a:rPr lang="en-US" sz="2800" dirty="0" smtClean="0"/>
              <a:t>mentioned</a:t>
            </a:r>
          </a:p>
          <a:p>
            <a:pPr marL="0" indent="0">
              <a:spcAft>
                <a:spcPts val="1200"/>
              </a:spcAft>
              <a:buNone/>
            </a:pPr>
            <a:r>
              <a:rPr lang="en-US" sz="2800" dirty="0"/>
              <a:t>   </a:t>
            </a:r>
            <a:r>
              <a:rPr lang="en-US" sz="2800" dirty="0" err="1">
                <a:solidFill>
                  <a:srgbClr val="00B0F0"/>
                </a:solidFill>
              </a:rPr>
              <a:t>Temas</a:t>
            </a:r>
            <a:r>
              <a:rPr lang="en-US" sz="2800" dirty="0">
                <a:solidFill>
                  <a:srgbClr val="00B0F0"/>
                </a:solidFill>
              </a:rPr>
              <a:t> </a:t>
            </a:r>
            <a:r>
              <a:rPr lang="en-US" sz="2800" dirty="0" err="1">
                <a:solidFill>
                  <a:srgbClr val="00B0F0"/>
                </a:solidFill>
              </a:rPr>
              <a:t>más</a:t>
            </a:r>
            <a:r>
              <a:rPr lang="en-US" sz="2800" dirty="0">
                <a:solidFill>
                  <a:srgbClr val="00B0F0"/>
                </a:solidFill>
              </a:rPr>
              <a:t> </a:t>
            </a:r>
            <a:r>
              <a:rPr lang="en-US" sz="2800" dirty="0" err="1">
                <a:solidFill>
                  <a:srgbClr val="00B0F0"/>
                </a:solidFill>
              </a:rPr>
              <a:t>mencionados</a:t>
            </a:r>
            <a:endParaRPr lang="en-US" sz="2800" dirty="0">
              <a:solidFill>
                <a:srgbClr val="00B0F0"/>
              </a:solidFill>
            </a:endParaRPr>
          </a:p>
          <a:p>
            <a:r>
              <a:rPr lang="en-US" sz="2800" dirty="0"/>
              <a:t>Date for first Community Meeting </a:t>
            </a:r>
            <a:endParaRPr lang="en-US" sz="2800" dirty="0" smtClean="0"/>
          </a:p>
          <a:p>
            <a:pPr marL="0" indent="0">
              <a:spcAft>
                <a:spcPts val="1200"/>
              </a:spcAft>
              <a:buNone/>
            </a:pPr>
            <a:r>
              <a:rPr lang="en-US" sz="2800" dirty="0"/>
              <a:t> </a:t>
            </a:r>
            <a:r>
              <a:rPr lang="en-US" sz="2800" dirty="0" smtClean="0"/>
              <a:t>  </a:t>
            </a:r>
            <a:r>
              <a:rPr lang="es-ES" sz="2800" dirty="0">
                <a:solidFill>
                  <a:srgbClr val="00B0F0"/>
                </a:solidFill>
              </a:rPr>
              <a:t>Fecha de la primera reunión comunitaria</a:t>
            </a:r>
            <a:endParaRPr lang="en-US" sz="2800" dirty="0">
              <a:solidFill>
                <a:srgbClr val="00B0F0"/>
              </a:solidFill>
            </a:endParaRPr>
          </a:p>
          <a:p>
            <a:r>
              <a:rPr lang="en-US" sz="2800" dirty="0"/>
              <a:t>Raffle .. We value your time and </a:t>
            </a:r>
            <a:r>
              <a:rPr lang="en-US" sz="2800" dirty="0" smtClean="0"/>
              <a:t>contribution</a:t>
            </a:r>
          </a:p>
          <a:p>
            <a:pPr marL="0" indent="0">
              <a:buNone/>
            </a:pPr>
            <a:r>
              <a:rPr lang="es-ES" sz="2800" dirty="0" smtClean="0"/>
              <a:t>  </a:t>
            </a:r>
            <a:r>
              <a:rPr lang="es-ES" sz="2800" dirty="0" smtClean="0">
                <a:solidFill>
                  <a:srgbClr val="00B0F0"/>
                </a:solidFill>
              </a:rPr>
              <a:t>Rifa </a:t>
            </a:r>
            <a:r>
              <a:rPr lang="es-ES" sz="2800" dirty="0">
                <a:solidFill>
                  <a:srgbClr val="00B0F0"/>
                </a:solidFill>
              </a:rPr>
              <a:t>.. Valoramos su tiempo y la contribución</a:t>
            </a:r>
            <a:endParaRPr lang="en-US" sz="2800" dirty="0" smtClean="0">
              <a:solidFill>
                <a:srgbClr val="00B0F0"/>
              </a:solidFill>
            </a:endParaRPr>
          </a:p>
          <a:p>
            <a:pPr marL="0" indent="0">
              <a:buNone/>
            </a:pPr>
            <a:r>
              <a:rPr lang="en-US" sz="2800" dirty="0"/>
              <a:t> </a:t>
            </a:r>
            <a:endParaRPr lang="en-US" sz="2800" dirty="0"/>
          </a:p>
        </p:txBody>
      </p:sp>
    </p:spTree>
    <p:extLst>
      <p:ext uri="{BB962C8B-B14F-4D97-AF65-F5344CB8AC3E}">
        <p14:creationId xmlns:p14="http://schemas.microsoft.com/office/powerpoint/2010/main" val="413595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xmlns="" id="{6EAA470C-5A62-4CA0-88DF-F8FBB67D5ED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13" r="1313"/>
          <a:stretch>
            <a:fillRect/>
          </a:stretch>
        </p:blipFill>
        <p:spPr/>
      </p:pic>
      <p:sp>
        <p:nvSpPr>
          <p:cNvPr id="7" name="TextBox 6">
            <a:extLst>
              <a:ext uri="{FF2B5EF4-FFF2-40B4-BE49-F238E27FC236}">
                <a16:creationId xmlns:a16="http://schemas.microsoft.com/office/drawing/2014/main" xmlns="" id="{4B0AC66E-CA76-4CC9-A170-30106CEFC8AE}"/>
              </a:ext>
            </a:extLst>
          </p:cNvPr>
          <p:cNvSpPr txBox="1"/>
          <p:nvPr/>
        </p:nvSpPr>
        <p:spPr>
          <a:xfrm>
            <a:off x="7631095" y="216629"/>
            <a:ext cx="3830436" cy="2677656"/>
          </a:xfrm>
          <a:prstGeom prst="rect">
            <a:avLst/>
          </a:prstGeom>
          <a:noFill/>
        </p:spPr>
        <p:txBody>
          <a:bodyPr wrap="square" rtlCol="0">
            <a:spAutoFit/>
          </a:bodyPr>
          <a:lstStyle/>
          <a:p>
            <a:r>
              <a:rPr lang="en-US" sz="2400" dirty="0"/>
              <a:t>Keep us in the loop with any questions or comments</a:t>
            </a:r>
            <a:r>
              <a:rPr lang="en-US" sz="2400" dirty="0" smtClean="0"/>
              <a:t>..</a:t>
            </a:r>
          </a:p>
          <a:p>
            <a:endParaRPr lang="en-US" sz="2400" dirty="0"/>
          </a:p>
          <a:p>
            <a:r>
              <a:rPr lang="en-US" sz="2400" dirty="0"/>
              <a:t>Stay safe and remember we care.</a:t>
            </a:r>
          </a:p>
          <a:p>
            <a:r>
              <a:rPr lang="en-US" sz="2400" dirty="0"/>
              <a:t>We can do all things…</a:t>
            </a:r>
          </a:p>
        </p:txBody>
      </p:sp>
      <p:sp>
        <p:nvSpPr>
          <p:cNvPr id="4" name="TextBox 3">
            <a:extLst>
              <a:ext uri="{FF2B5EF4-FFF2-40B4-BE49-F238E27FC236}">
                <a16:creationId xmlns:a16="http://schemas.microsoft.com/office/drawing/2014/main" xmlns="" id="{4B0AC66E-CA76-4CC9-A170-30106CEFC8AE}"/>
              </a:ext>
            </a:extLst>
          </p:cNvPr>
          <p:cNvSpPr txBox="1"/>
          <p:nvPr/>
        </p:nvSpPr>
        <p:spPr>
          <a:xfrm>
            <a:off x="7631095" y="3238353"/>
            <a:ext cx="3830436" cy="3139321"/>
          </a:xfrm>
          <a:prstGeom prst="rect">
            <a:avLst/>
          </a:prstGeom>
          <a:noFill/>
        </p:spPr>
        <p:txBody>
          <a:bodyPr wrap="square" rtlCol="0">
            <a:spAutoFit/>
          </a:bodyPr>
          <a:lstStyle/>
          <a:p>
            <a:r>
              <a:rPr lang="es-ES" sz="2200" dirty="0">
                <a:solidFill>
                  <a:srgbClr val="00B0F0"/>
                </a:solidFill>
              </a:rPr>
              <a:t>Manténganos al tanto de cualquier pregunta o comentario.</a:t>
            </a:r>
          </a:p>
          <a:p>
            <a:endParaRPr lang="es-ES" sz="2200" dirty="0">
              <a:solidFill>
                <a:srgbClr val="00B0F0"/>
              </a:solidFill>
            </a:endParaRPr>
          </a:p>
          <a:p>
            <a:r>
              <a:rPr lang="es-ES" sz="2200" dirty="0">
                <a:solidFill>
                  <a:srgbClr val="00B0F0"/>
                </a:solidFill>
              </a:rPr>
              <a:t>Manténgase seguro y recuerde que nos preocupamos.</a:t>
            </a:r>
          </a:p>
          <a:p>
            <a:r>
              <a:rPr lang="es-ES" sz="2200" dirty="0">
                <a:solidFill>
                  <a:srgbClr val="00B0F0"/>
                </a:solidFill>
              </a:rPr>
              <a:t>Podemos hacer todas las cosas ...</a:t>
            </a:r>
            <a:endParaRPr lang="en-US" sz="2200" dirty="0">
              <a:solidFill>
                <a:srgbClr val="00B0F0"/>
              </a:solidFill>
            </a:endParaRPr>
          </a:p>
        </p:txBody>
      </p:sp>
    </p:spTree>
    <p:extLst>
      <p:ext uri="{BB962C8B-B14F-4D97-AF65-F5344CB8AC3E}">
        <p14:creationId xmlns:p14="http://schemas.microsoft.com/office/powerpoint/2010/main" val="414392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body" idx="1"/>
          </p:nvPr>
        </p:nvSpPr>
        <p:spPr>
          <a:xfrm>
            <a:off x="6757105" y="1091534"/>
            <a:ext cx="4791433" cy="5304400"/>
          </a:xfrm>
          <a:prstGeom prst="rect">
            <a:avLst/>
          </a:prstGeom>
        </p:spPr>
        <p:txBody>
          <a:bodyPr spcFirstLastPara="1" wrap="square" lIns="121897" tIns="121897" rIns="121897" bIns="121897" anchor="t" anchorCtr="0">
            <a:noAutofit/>
          </a:bodyPr>
          <a:lstStyle/>
          <a:p>
            <a:pPr marL="0" indent="0" algn="ctr">
              <a:spcAft>
                <a:spcPts val="1600"/>
              </a:spcAft>
              <a:buNone/>
            </a:pPr>
            <a:r>
              <a:rPr lang="en-US" sz="2900" b="1" i="1" dirty="0">
                <a:solidFill>
                  <a:srgbClr val="0070C0"/>
                </a:solidFill>
              </a:rPr>
              <a:t>Contact </a:t>
            </a:r>
            <a:r>
              <a:rPr lang="en-US" sz="2900" b="1" i="1" dirty="0" smtClean="0">
                <a:solidFill>
                  <a:srgbClr val="0070C0"/>
                </a:solidFill>
              </a:rPr>
              <a:t>Information    </a:t>
            </a:r>
            <a:r>
              <a:rPr lang="en-US" sz="2900" b="1" i="1" dirty="0" err="1" smtClean="0">
                <a:solidFill>
                  <a:srgbClr val="0070C0"/>
                </a:solidFill>
              </a:rPr>
              <a:t>Contactos</a:t>
            </a:r>
            <a:endParaRPr lang="en" sz="2900" b="1" i="1" dirty="0">
              <a:solidFill>
                <a:srgbClr val="0070C0"/>
              </a:solidFill>
            </a:endParaRPr>
          </a:p>
          <a:p>
            <a:pPr marL="457189">
              <a:buFont typeface="+mj-lt"/>
              <a:buAutoNum type="arabicPeriod"/>
            </a:pPr>
            <a:r>
              <a:rPr lang="en" sz="2200" b="1" dirty="0">
                <a:solidFill>
                  <a:srgbClr val="000000"/>
                </a:solidFill>
              </a:rPr>
              <a:t>Edgar Garibay:     </a:t>
            </a:r>
            <a:r>
              <a:rPr lang="en" sz="2200" b="1" dirty="0" smtClean="0">
                <a:solidFill>
                  <a:srgbClr val="000000"/>
                </a:solidFill>
              </a:rPr>
              <a:t>                    </a:t>
            </a:r>
            <a:r>
              <a:rPr lang="en" sz="2200" dirty="0">
                <a:solidFill>
                  <a:schemeClr val="tx2"/>
                </a:solidFill>
              </a:rPr>
              <a:t>(209) 236-0330 </a:t>
            </a:r>
            <a:r>
              <a:rPr lang="en" sz="2200" u="sng" dirty="0" smtClean="0">
                <a:solidFill>
                  <a:schemeClr val="hlink"/>
                </a:solidFill>
              </a:rPr>
              <a:t>edgar@tuolumne.org</a:t>
            </a:r>
            <a:endParaRPr sz="2200" dirty="0">
              <a:solidFill>
                <a:schemeClr val="tx2"/>
              </a:solidFill>
            </a:endParaRPr>
          </a:p>
          <a:p>
            <a:pPr marL="457189">
              <a:spcBef>
                <a:spcPts val="2133"/>
              </a:spcBef>
              <a:buFont typeface="+mj-lt"/>
              <a:buAutoNum type="arabicPeriod"/>
            </a:pPr>
            <a:r>
              <a:rPr lang="en" sz="2200" b="1" dirty="0">
                <a:solidFill>
                  <a:srgbClr val="000000"/>
                </a:solidFill>
              </a:rPr>
              <a:t>Marth</a:t>
            </a:r>
            <a:r>
              <a:rPr lang="en-US" sz="2200" b="1" dirty="0">
                <a:solidFill>
                  <a:srgbClr val="000000"/>
                </a:solidFill>
              </a:rPr>
              <a:t>a </a:t>
            </a:r>
            <a:r>
              <a:rPr lang="en-US" sz="2200" b="1" dirty="0" err="1">
                <a:solidFill>
                  <a:srgbClr val="000000"/>
                </a:solidFill>
              </a:rPr>
              <a:t>Armas</a:t>
            </a:r>
            <a:r>
              <a:rPr lang="en-US" sz="2200" b="1" dirty="0">
                <a:solidFill>
                  <a:srgbClr val="000000"/>
                </a:solidFill>
              </a:rPr>
              <a:t> Kelly                    </a:t>
            </a:r>
            <a:r>
              <a:rPr lang="en-US" sz="2200" dirty="0">
                <a:solidFill>
                  <a:schemeClr val="tx2"/>
                </a:solidFill>
              </a:rPr>
              <a:t>(209) 947-5360</a:t>
            </a:r>
            <a:r>
              <a:rPr lang="en" sz="2200" dirty="0">
                <a:solidFill>
                  <a:schemeClr val="tx2"/>
                </a:solidFill>
              </a:rPr>
              <a:t> </a:t>
            </a:r>
            <a:r>
              <a:rPr lang="en-US" sz="2200" dirty="0" smtClean="0">
                <a:hlinkClick r:id="rId3"/>
              </a:rPr>
              <a:t>marmaskelly@ccstockton.org</a:t>
            </a:r>
            <a:endParaRPr lang="en-US" sz="2200" dirty="0">
              <a:solidFill>
                <a:srgbClr val="000000"/>
              </a:solidFill>
            </a:endParaRPr>
          </a:p>
        </p:txBody>
      </p:sp>
      <p:sp>
        <p:nvSpPr>
          <p:cNvPr id="9" name="Google Shape;253;p39">
            <a:extLst>
              <a:ext uri="{FF2B5EF4-FFF2-40B4-BE49-F238E27FC236}">
                <a16:creationId xmlns="" xmlns:a16="http://schemas.microsoft.com/office/drawing/2014/main" id="{022EE860-86D2-478C-B242-934998651443}"/>
              </a:ext>
            </a:extLst>
          </p:cNvPr>
          <p:cNvSpPr txBox="1">
            <a:spLocks/>
          </p:cNvSpPr>
          <p:nvPr/>
        </p:nvSpPr>
        <p:spPr>
          <a:xfrm>
            <a:off x="558799" y="252667"/>
            <a:ext cx="11387668" cy="838867"/>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None/>
            </a:pPr>
            <a:r>
              <a:rPr lang="pt-BR" sz="2900" dirty="0">
                <a:solidFill>
                  <a:schemeClr val="tx2"/>
                </a:solidFill>
                <a:latin typeface="+mj-lt"/>
              </a:rPr>
              <a:t>Contact Information and Resources / Contactos y Recursos</a:t>
            </a:r>
          </a:p>
        </p:txBody>
      </p:sp>
      <p:sp>
        <p:nvSpPr>
          <p:cNvPr id="10" name="Google Shape;253;p39">
            <a:extLst>
              <a:ext uri="{FF2B5EF4-FFF2-40B4-BE49-F238E27FC236}">
                <a16:creationId xmlns="" xmlns:a16="http://schemas.microsoft.com/office/drawing/2014/main" id="{356C6285-DC56-40ED-9787-F31FF20EE21D}"/>
              </a:ext>
            </a:extLst>
          </p:cNvPr>
          <p:cNvSpPr txBox="1">
            <a:spLocks/>
          </p:cNvSpPr>
          <p:nvPr/>
        </p:nvSpPr>
        <p:spPr>
          <a:xfrm>
            <a:off x="643465" y="1291800"/>
            <a:ext cx="4791433" cy="5304400"/>
          </a:xfrm>
          <a:prstGeom prst="rect">
            <a:avLst/>
          </a:prstGeom>
          <a:noFill/>
          <a:ln>
            <a:no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pt-BR" sz="3200" b="1" i="1" dirty="0">
                <a:solidFill>
                  <a:srgbClr val="0070C0"/>
                </a:solidFill>
                <a:latin typeface="+mj-lt"/>
              </a:rPr>
              <a:t>Resources / Recursos</a:t>
            </a:r>
            <a:r>
              <a:rPr lang="pt-BR" dirty="0">
                <a:solidFill>
                  <a:srgbClr val="FF0000"/>
                </a:solidFill>
                <a:latin typeface="+mj-lt"/>
              </a:rPr>
              <a:t>	</a:t>
            </a:r>
            <a:endParaRPr lang="pt-BR" sz="1600" dirty="0">
              <a:solidFill>
                <a:srgbClr val="FF0000"/>
              </a:solidFill>
              <a:latin typeface="+mj-lt"/>
            </a:endParaRPr>
          </a:p>
          <a:p>
            <a:pPr marL="457189">
              <a:buFont typeface="+mj-lt"/>
              <a:buAutoNum type="arabicPeriod"/>
            </a:pPr>
            <a:r>
              <a:rPr lang="pt-BR" sz="1900" dirty="0">
                <a:solidFill>
                  <a:srgbClr val="0070C0"/>
                </a:solidFill>
                <a:latin typeface="+mj-lt"/>
              </a:rPr>
              <a:t>California Environmental Justice Alliance (CEJA) Toolkit  </a:t>
            </a:r>
            <a:r>
              <a:rPr lang="pt-BR" sz="1900" dirty="0">
                <a:solidFill>
                  <a:srgbClr val="00B0F0"/>
                </a:solidFill>
                <a:latin typeface="+mj-lt"/>
                <a:hlinkClick r:id="rId4">
                  <a:extLst>
                    <a:ext uri="{A12FA001-AC4F-418D-AE19-62706E023703}">
                      <ahyp:hlinkClr xmlns="" xmlns:ahyp="http://schemas.microsoft.com/office/drawing/2018/hyperlinkcolor" val="tx"/>
                    </a:ext>
                  </a:extLst>
                </a:hlinkClick>
              </a:rPr>
              <a:t>www.caleja.org/sb1000-toolkit</a:t>
            </a:r>
            <a:r>
              <a:rPr lang="pt-BR" sz="1900" dirty="0">
                <a:solidFill>
                  <a:srgbClr val="00B0F0"/>
                </a:solidFill>
                <a:highlight>
                  <a:srgbClr val="FFF2CC"/>
                </a:highlight>
                <a:latin typeface="+mj-lt"/>
              </a:rPr>
              <a:t> </a:t>
            </a:r>
          </a:p>
          <a:p>
            <a:pPr marL="457189">
              <a:buFont typeface="+mj-lt"/>
              <a:buAutoNum type="arabicPeriod"/>
            </a:pPr>
            <a:endParaRPr lang="pt-BR" sz="1900" dirty="0">
              <a:solidFill>
                <a:srgbClr val="FF0000"/>
              </a:solidFill>
              <a:highlight>
                <a:srgbClr val="FFF2CC"/>
              </a:highlight>
              <a:latin typeface="+mj-lt"/>
            </a:endParaRPr>
          </a:p>
          <a:p>
            <a:pPr marL="457189">
              <a:buFont typeface="+mj-lt"/>
              <a:buAutoNum type="arabicPeriod"/>
            </a:pPr>
            <a:r>
              <a:rPr lang="pt-BR" sz="1900" dirty="0">
                <a:solidFill>
                  <a:srgbClr val="0070C0"/>
                </a:solidFill>
                <a:latin typeface="+mj-lt"/>
              </a:rPr>
              <a:t>California Green Zones</a:t>
            </a:r>
          </a:p>
          <a:p>
            <a:pPr marL="524243" lvl="1" indent="0">
              <a:lnSpc>
                <a:spcPct val="100000"/>
              </a:lnSpc>
              <a:spcBef>
                <a:spcPts val="0"/>
              </a:spcBef>
              <a:buNone/>
            </a:pPr>
            <a:r>
              <a:rPr lang="pt-BR" dirty="0">
                <a:solidFill>
                  <a:srgbClr val="00B0F0"/>
                </a:solidFill>
                <a:latin typeface="+mj-lt"/>
                <a:hlinkClick r:id="rId5">
                  <a:extLst>
                    <a:ext uri="{A12FA001-AC4F-418D-AE19-62706E023703}">
                      <ahyp:hlinkClr xmlns="" xmlns:ahyp="http://schemas.microsoft.com/office/drawing/2018/hyperlinkcolor" val="tx"/>
                    </a:ext>
                  </a:extLst>
                </a:hlinkClick>
              </a:rPr>
              <a:t>www.CalGreenZones.org</a:t>
            </a:r>
            <a:endParaRPr lang="pt-BR" dirty="0">
              <a:solidFill>
                <a:srgbClr val="00B0F0"/>
              </a:solidFill>
              <a:latin typeface="+mj-lt"/>
            </a:endParaRPr>
          </a:p>
          <a:p>
            <a:pPr marL="0" indent="0">
              <a:buNone/>
            </a:pPr>
            <a:endParaRPr lang="pt-BR" sz="1900" dirty="0">
              <a:solidFill>
                <a:srgbClr val="00B0F0"/>
              </a:solidFill>
              <a:latin typeface="+mj-lt"/>
            </a:endParaRPr>
          </a:p>
          <a:p>
            <a:pPr marL="457189">
              <a:buAutoNum type="arabicPeriod" startAt="3"/>
            </a:pPr>
            <a:r>
              <a:rPr lang="pt-BR" sz="1900" dirty="0">
                <a:solidFill>
                  <a:srgbClr val="0070C0"/>
                </a:solidFill>
                <a:latin typeface="+mj-lt"/>
              </a:rPr>
              <a:t>CalEnviroScreen 3.0</a:t>
            </a:r>
          </a:p>
          <a:p>
            <a:pPr marL="524243" indent="0">
              <a:lnSpc>
                <a:spcPct val="100000"/>
              </a:lnSpc>
              <a:buNone/>
            </a:pPr>
            <a:r>
              <a:rPr lang="en-US" sz="1900" dirty="0">
                <a:solidFill>
                  <a:srgbClr val="00B0F0"/>
                </a:solidFill>
                <a:latin typeface="+mj-lt"/>
                <a:hlinkClick r:id="rId6">
                  <a:extLst>
                    <a:ext uri="{A12FA001-AC4F-418D-AE19-62706E023703}">
                      <ahyp:hlinkClr xmlns="" xmlns:ahyp="http://schemas.microsoft.com/office/drawing/2018/hyperlinkcolor" val="tx"/>
                    </a:ext>
                  </a:extLst>
                </a:hlinkClick>
              </a:rPr>
              <a:t>www.oehha.ca.gov/calenviroscreen/report/calenviroscreen-30</a:t>
            </a:r>
            <a:endParaRPr lang="pt-BR" sz="1900" dirty="0">
              <a:solidFill>
                <a:srgbClr val="00B0F0"/>
              </a:solidFill>
              <a:latin typeface="+mj-lt"/>
            </a:endParaRPr>
          </a:p>
          <a:p>
            <a:pPr marL="0" indent="0">
              <a:buNone/>
            </a:pPr>
            <a:endParaRPr lang="pt-BR" sz="2100" dirty="0">
              <a:solidFill>
                <a:srgbClr val="FF0000"/>
              </a:solidFill>
              <a:highlight>
                <a:srgbClr val="FFF2CC"/>
              </a:highlight>
            </a:endParaRPr>
          </a:p>
        </p:txBody>
      </p:sp>
    </p:spTree>
    <p:extLst>
      <p:ext uri="{BB962C8B-B14F-4D97-AF65-F5344CB8AC3E}">
        <p14:creationId xmlns:p14="http://schemas.microsoft.com/office/powerpoint/2010/main" val="340733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844378"/>
          </a:xfrm>
        </p:spPr>
        <p:txBody>
          <a:bodyPr>
            <a:noAutofit/>
          </a:bodyPr>
          <a:lstStyle/>
          <a:p>
            <a:pPr algn="ctr">
              <a:lnSpc>
                <a:spcPct val="100000"/>
              </a:lnSpc>
            </a:pPr>
            <a:r>
              <a:rPr lang="en-US" sz="4400" dirty="0" err="1" smtClean="0">
                <a:solidFill>
                  <a:schemeClr val="tx2"/>
                </a:solidFill>
              </a:rPr>
              <a:t>Saludos</a:t>
            </a:r>
            <a:r>
              <a:rPr lang="en-US" sz="4400" dirty="0" smtClean="0">
                <a:solidFill>
                  <a:schemeClr val="tx2"/>
                </a:solidFill>
              </a:rPr>
              <a:t> y </a:t>
            </a:r>
            <a:r>
              <a:rPr lang="en-US" sz="4400" dirty="0" err="1" smtClean="0">
                <a:solidFill>
                  <a:schemeClr val="tx2"/>
                </a:solidFill>
              </a:rPr>
              <a:t>Bienvenidos</a:t>
            </a:r>
            <a:endParaRPr sz="4400" dirty="0">
              <a:solidFill>
                <a:schemeClr val="tx2"/>
              </a:solidFill>
            </a:endParaRPr>
          </a:p>
        </p:txBody>
      </p:sp>
      <p:sp>
        <p:nvSpPr>
          <p:cNvPr id="14" name="Content Placeholder 13"/>
          <p:cNvSpPr>
            <a:spLocks noGrp="1"/>
          </p:cNvSpPr>
          <p:nvPr>
            <p:ph idx="1"/>
          </p:nvPr>
        </p:nvSpPr>
        <p:spPr>
          <a:xfrm>
            <a:off x="1065214" y="1421027"/>
            <a:ext cx="10058400" cy="4819135"/>
          </a:xfrm>
        </p:spPr>
        <p:txBody>
          <a:bodyPr>
            <a:normAutofit fontScale="92500"/>
          </a:bodyPr>
          <a:lstStyle/>
          <a:p>
            <a:r>
              <a:rPr lang="es-ES" dirty="0" smtClean="0">
                <a:sym typeface="Wingdings" panose="05000000000000000000" pitchFamily="2" charset="2"/>
              </a:rPr>
              <a:t>En primer lugar, bienvenidos/as </a:t>
            </a:r>
            <a:r>
              <a:rPr lang="es-ES" dirty="0">
                <a:sym typeface="Wingdings" panose="05000000000000000000" pitchFamily="2" charset="2"/>
              </a:rPr>
              <a:t>y gracias por darnos su tiempo </a:t>
            </a:r>
            <a:r>
              <a:rPr lang="en-US" dirty="0" smtClean="0">
                <a:sym typeface="Wingdings" panose="05000000000000000000" pitchFamily="2" charset="2"/>
              </a:rPr>
              <a:t></a:t>
            </a:r>
            <a:endParaRPr lang="en-US" dirty="0"/>
          </a:p>
          <a:p>
            <a:r>
              <a:rPr lang="es-ES" dirty="0" smtClean="0"/>
              <a:t>Repasar las </a:t>
            </a:r>
            <a:r>
              <a:rPr lang="es-ES" dirty="0"/>
              <a:t>funciones básicas de </a:t>
            </a:r>
            <a:r>
              <a:rPr lang="es-ES" dirty="0" smtClean="0"/>
              <a:t>Zoom </a:t>
            </a:r>
            <a:r>
              <a:rPr lang="es-ES" dirty="0"/>
              <a:t>(micrófono, el vídeo, los participantes, el chat</a:t>
            </a:r>
            <a:r>
              <a:rPr lang="es-ES" dirty="0" smtClean="0"/>
              <a:t>)</a:t>
            </a:r>
          </a:p>
          <a:p>
            <a:r>
              <a:rPr lang="en-US" dirty="0"/>
              <a:t>Veronica Tovar de </a:t>
            </a:r>
            <a:r>
              <a:rPr lang="en-US" dirty="0" err="1" smtClean="0"/>
              <a:t>Caridades</a:t>
            </a:r>
            <a:r>
              <a:rPr lang="en-US" dirty="0" smtClean="0"/>
              <a:t> </a:t>
            </a:r>
            <a:r>
              <a:rPr lang="en-US" dirty="0" err="1" smtClean="0"/>
              <a:t>Catolicas</a:t>
            </a:r>
            <a:r>
              <a:rPr lang="en-US" dirty="0" smtClean="0"/>
              <a:t> </a:t>
            </a:r>
            <a:r>
              <a:rPr lang="en-US" dirty="0" err="1"/>
              <a:t>estará</a:t>
            </a:r>
            <a:r>
              <a:rPr lang="en-US" dirty="0"/>
              <a:t> </a:t>
            </a:r>
            <a:r>
              <a:rPr lang="en-US" dirty="0" err="1"/>
              <a:t>monitoreando</a:t>
            </a:r>
            <a:r>
              <a:rPr lang="en-US" dirty="0"/>
              <a:t> la </a:t>
            </a:r>
            <a:r>
              <a:rPr lang="en-US" dirty="0" err="1"/>
              <a:t>sala</a:t>
            </a:r>
            <a:r>
              <a:rPr lang="en-US" dirty="0"/>
              <a:t> de chat y </a:t>
            </a:r>
            <a:r>
              <a:rPr lang="en-US" dirty="0" err="1"/>
              <a:t>nos</a:t>
            </a:r>
            <a:r>
              <a:rPr lang="en-US" dirty="0"/>
              <a:t> mantendrá </a:t>
            </a:r>
            <a:r>
              <a:rPr lang="en-US" dirty="0" err="1" smtClean="0"/>
              <a:t>informados</a:t>
            </a:r>
            <a:r>
              <a:rPr lang="en-US" dirty="0" smtClean="0"/>
              <a:t>/as.</a:t>
            </a:r>
          </a:p>
          <a:p>
            <a:r>
              <a:rPr lang="es-ES" dirty="0"/>
              <a:t>Acuerdos ... </a:t>
            </a:r>
            <a:r>
              <a:rPr lang="es-ES" dirty="0" smtClean="0"/>
              <a:t>seamos respetuosos </a:t>
            </a:r>
            <a:r>
              <a:rPr lang="es-ES" dirty="0"/>
              <a:t>con los demás y recuerde que no hay </a:t>
            </a:r>
            <a:r>
              <a:rPr lang="es-ES" dirty="0" smtClean="0"/>
              <a:t>pregunta o comentario positivo o negativo, </a:t>
            </a:r>
            <a:r>
              <a:rPr lang="es-ES" dirty="0"/>
              <a:t>pero </a:t>
            </a:r>
            <a:r>
              <a:rPr lang="es-ES" dirty="0" smtClean="0"/>
              <a:t>hay arrepentimiento </a:t>
            </a:r>
            <a:r>
              <a:rPr lang="es-ES" dirty="0"/>
              <a:t>si no escuchamos </a:t>
            </a:r>
            <a:r>
              <a:rPr lang="es-ES" dirty="0" smtClean="0"/>
              <a:t>su </a:t>
            </a:r>
            <a:r>
              <a:rPr lang="es-ES" dirty="0"/>
              <a:t>opinión. </a:t>
            </a:r>
            <a:r>
              <a:rPr lang="es-ES" dirty="0" smtClean="0"/>
              <a:t>¡¡Hay que ser positivo!!</a:t>
            </a:r>
          </a:p>
          <a:p>
            <a:r>
              <a:rPr lang="es-ES" dirty="0"/>
              <a:t>Sea un </a:t>
            </a:r>
            <a:r>
              <a:rPr lang="es-ES" dirty="0" smtClean="0"/>
              <a:t>campeón/a de </a:t>
            </a:r>
            <a:r>
              <a:rPr lang="es-ES" dirty="0"/>
              <a:t>cambio </a:t>
            </a:r>
            <a:r>
              <a:rPr lang="es-ES" dirty="0" smtClean="0"/>
              <a:t>al participar </a:t>
            </a:r>
            <a:r>
              <a:rPr lang="es-ES" dirty="0"/>
              <a:t>... ¡¡Necesitamos su opinión para que las cosas sucedan !!</a:t>
            </a:r>
            <a:endParaRPr dirty="0"/>
          </a:p>
        </p:txBody>
      </p:sp>
    </p:spTree>
    <p:extLst>
      <p:ext uri="{BB962C8B-B14F-4D97-AF65-F5344CB8AC3E}">
        <p14:creationId xmlns:p14="http://schemas.microsoft.com/office/powerpoint/2010/main" val="9052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11200"/>
          </a:xfrm>
        </p:spPr>
        <p:txBody>
          <a:bodyPr>
            <a:normAutofit/>
          </a:bodyPr>
          <a:lstStyle/>
          <a:p>
            <a:pPr algn="ctr"/>
            <a:r>
              <a:rPr lang="en-US" sz="4000" dirty="0" smtClean="0">
                <a:solidFill>
                  <a:schemeClr val="tx2"/>
                </a:solidFill>
              </a:rPr>
              <a:t>General Plan &amp; Senate Bill 1000</a:t>
            </a:r>
            <a:endParaRPr lang="en-US" sz="4000" dirty="0">
              <a:solidFill>
                <a:schemeClr val="tx2"/>
              </a:solidFill>
            </a:endParaRPr>
          </a:p>
        </p:txBody>
      </p:sp>
      <p:sp>
        <p:nvSpPr>
          <p:cNvPr id="3" name="Content Placeholder 2"/>
          <p:cNvSpPr>
            <a:spLocks noGrp="1"/>
          </p:cNvSpPr>
          <p:nvPr>
            <p:ph sz="half" idx="1"/>
          </p:nvPr>
        </p:nvSpPr>
        <p:spPr>
          <a:xfrm>
            <a:off x="442912" y="1803191"/>
            <a:ext cx="4954588" cy="4187952"/>
          </a:xfrm>
        </p:spPr>
        <p:txBody>
          <a:bodyPr/>
          <a:lstStyle/>
          <a:p>
            <a:r>
              <a:rPr lang="en-US" dirty="0" smtClean="0"/>
              <a:t>Senate Bill 1000: </a:t>
            </a:r>
            <a:r>
              <a:rPr lang="en-US" dirty="0" smtClean="0"/>
              <a:t>Planning for Healthy Communities</a:t>
            </a:r>
          </a:p>
          <a:p>
            <a:pPr lvl="1"/>
            <a:r>
              <a:rPr lang="en-US" dirty="0" smtClean="0"/>
              <a:t>First </a:t>
            </a:r>
            <a:r>
              <a:rPr lang="en-US" dirty="0"/>
              <a:t>introduced in 2016</a:t>
            </a:r>
          </a:p>
          <a:p>
            <a:r>
              <a:rPr lang="en-US" dirty="0"/>
              <a:t>7</a:t>
            </a:r>
            <a:r>
              <a:rPr lang="en-US" dirty="0" smtClean="0"/>
              <a:t> Elements of a General Plan </a:t>
            </a:r>
            <a:endParaRPr lang="en-US" dirty="0"/>
          </a:p>
          <a:p>
            <a:r>
              <a:rPr lang="en-US" dirty="0" smtClean="0"/>
              <a:t>An additional element: Environmental Justice</a:t>
            </a:r>
          </a:p>
        </p:txBody>
      </p:sp>
      <p:pic>
        <p:nvPicPr>
          <p:cNvPr id="1026" name="Picture 2" descr="https://s3-us-west-1.amazonaws.com/ehq-production-us-california/e6302981c14df9e1ce046f54594b056c9b6c963b/redactor_assets/assets/000/002/693/original/GP_Elements-01-01.png?1543450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371391"/>
            <a:ext cx="6679857" cy="438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11200"/>
          </a:xfrm>
        </p:spPr>
        <p:txBody>
          <a:bodyPr>
            <a:normAutofit/>
          </a:bodyPr>
          <a:lstStyle/>
          <a:p>
            <a:pPr algn="ctr"/>
            <a:r>
              <a:rPr lang="es-ES" dirty="0">
                <a:solidFill>
                  <a:schemeClr val="tx2"/>
                </a:solidFill>
              </a:rPr>
              <a:t>Plan General y La Ley del Senado 1000</a:t>
            </a:r>
            <a:endParaRPr lang="en-US" sz="4000" dirty="0">
              <a:solidFill>
                <a:schemeClr val="tx2"/>
              </a:solidFill>
            </a:endParaRPr>
          </a:p>
        </p:txBody>
      </p:sp>
      <p:sp>
        <p:nvSpPr>
          <p:cNvPr id="3" name="Content Placeholder 2"/>
          <p:cNvSpPr>
            <a:spLocks noGrp="1"/>
          </p:cNvSpPr>
          <p:nvPr>
            <p:ph sz="half" idx="1"/>
          </p:nvPr>
        </p:nvSpPr>
        <p:spPr>
          <a:xfrm>
            <a:off x="252412" y="1804283"/>
            <a:ext cx="4954588" cy="4187952"/>
          </a:xfrm>
        </p:spPr>
        <p:txBody>
          <a:bodyPr>
            <a:normAutofit/>
          </a:bodyPr>
          <a:lstStyle/>
          <a:p>
            <a:r>
              <a:rPr lang="en-US" dirty="0" smtClean="0"/>
              <a:t>La Ley del </a:t>
            </a:r>
            <a:r>
              <a:rPr lang="en-US" dirty="0" err="1" smtClean="0"/>
              <a:t>Senado</a:t>
            </a:r>
            <a:r>
              <a:rPr lang="en-US" dirty="0" smtClean="0"/>
              <a:t> 1000</a:t>
            </a:r>
            <a:r>
              <a:rPr lang="en-US" dirty="0" smtClean="0"/>
              <a:t>: </a:t>
            </a:r>
            <a:r>
              <a:rPr lang="en-US" dirty="0" err="1"/>
              <a:t>Planificación</a:t>
            </a:r>
            <a:r>
              <a:rPr lang="en-US" dirty="0"/>
              <a:t> de </a:t>
            </a:r>
            <a:r>
              <a:rPr lang="en-US" dirty="0" err="1"/>
              <a:t>comunidades</a:t>
            </a:r>
            <a:r>
              <a:rPr lang="en-US" dirty="0"/>
              <a:t> </a:t>
            </a:r>
            <a:r>
              <a:rPr lang="en-US" dirty="0" err="1" smtClean="0"/>
              <a:t>saludables</a:t>
            </a:r>
            <a:endParaRPr lang="en-US" dirty="0" smtClean="0"/>
          </a:p>
          <a:p>
            <a:pPr lvl="1"/>
            <a:r>
              <a:rPr lang="es-ES" dirty="0" smtClean="0"/>
              <a:t>Introducido en el </a:t>
            </a:r>
            <a:r>
              <a:rPr lang="es-ES" dirty="0"/>
              <a:t>2016</a:t>
            </a:r>
            <a:endParaRPr lang="en-US" dirty="0" smtClean="0"/>
          </a:p>
          <a:p>
            <a:r>
              <a:rPr lang="es-ES" dirty="0" smtClean="0"/>
              <a:t>7 </a:t>
            </a:r>
            <a:r>
              <a:rPr lang="es-ES" dirty="0"/>
              <a:t>elementos de un plan general</a:t>
            </a:r>
            <a:endParaRPr lang="en-US" dirty="0" smtClean="0"/>
          </a:p>
          <a:p>
            <a:r>
              <a:rPr lang="es-ES" dirty="0" smtClean="0"/>
              <a:t>Un </a:t>
            </a:r>
            <a:r>
              <a:rPr lang="es-ES" dirty="0"/>
              <a:t>elemento adicional: Justicia ambiental</a:t>
            </a:r>
            <a:endParaRPr lang="en-US" dirty="0" smtClean="0"/>
          </a:p>
        </p:txBody>
      </p:sp>
      <p:pic>
        <p:nvPicPr>
          <p:cNvPr id="1026" name="Picture 2" descr="https://s3-us-west-1.amazonaws.com/ehq-production-us-california/e6302981c14df9e1ce046f54594b056c9b6c963b/redactor_assets/assets/000/002/693/original/GP_Elements-01-01.png?1543450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282" y="1703699"/>
            <a:ext cx="6985269" cy="4389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1358193"/>
            <a:ext cx="1117600" cy="646331"/>
          </a:xfrm>
          <a:prstGeom prst="rect">
            <a:avLst/>
          </a:prstGeom>
          <a:noFill/>
        </p:spPr>
        <p:txBody>
          <a:bodyPr wrap="square" rtlCol="0">
            <a:spAutoFit/>
          </a:bodyPr>
          <a:lstStyle/>
          <a:p>
            <a:pPr algn="ctr"/>
            <a:r>
              <a:rPr lang="en-US" dirty="0" smtClean="0">
                <a:solidFill>
                  <a:schemeClr val="tx2"/>
                </a:solidFill>
              </a:rPr>
              <a:t>Uso del </a:t>
            </a:r>
            <a:r>
              <a:rPr lang="en-US" dirty="0" err="1" smtClean="0">
                <a:solidFill>
                  <a:schemeClr val="tx2"/>
                </a:solidFill>
              </a:rPr>
              <a:t>Suelo</a:t>
            </a:r>
            <a:endParaRPr lang="en-US" dirty="0">
              <a:solidFill>
                <a:schemeClr val="tx2"/>
              </a:solidFill>
            </a:endParaRPr>
          </a:p>
        </p:txBody>
      </p:sp>
      <p:sp>
        <p:nvSpPr>
          <p:cNvPr id="6" name="TextBox 5"/>
          <p:cNvSpPr txBox="1"/>
          <p:nvPr/>
        </p:nvSpPr>
        <p:spPr>
          <a:xfrm>
            <a:off x="7947929" y="1358192"/>
            <a:ext cx="1638300" cy="646331"/>
          </a:xfrm>
          <a:prstGeom prst="rect">
            <a:avLst/>
          </a:prstGeom>
          <a:noFill/>
        </p:spPr>
        <p:txBody>
          <a:bodyPr wrap="square" rtlCol="0">
            <a:spAutoFit/>
          </a:bodyPr>
          <a:lstStyle/>
          <a:p>
            <a:pPr algn="ctr"/>
            <a:r>
              <a:rPr lang="en-US" dirty="0" err="1" smtClean="0">
                <a:solidFill>
                  <a:schemeClr val="tx2"/>
                </a:solidFill>
              </a:rPr>
              <a:t>Circulación</a:t>
            </a:r>
            <a:r>
              <a:rPr lang="en-US" dirty="0" smtClean="0">
                <a:solidFill>
                  <a:schemeClr val="tx2"/>
                </a:solidFill>
              </a:rPr>
              <a:t> (</a:t>
            </a:r>
            <a:r>
              <a:rPr lang="en-US" dirty="0" err="1" smtClean="0">
                <a:solidFill>
                  <a:schemeClr val="tx2"/>
                </a:solidFill>
              </a:rPr>
              <a:t>transporte</a:t>
            </a:r>
            <a:r>
              <a:rPr lang="en-US" dirty="0" smtClean="0">
                <a:solidFill>
                  <a:schemeClr val="tx2"/>
                </a:solidFill>
              </a:rPr>
              <a:t>)</a:t>
            </a:r>
            <a:endParaRPr lang="en-US" dirty="0">
              <a:solidFill>
                <a:schemeClr val="tx2"/>
              </a:solidFill>
            </a:endParaRPr>
          </a:p>
        </p:txBody>
      </p:sp>
      <p:sp>
        <p:nvSpPr>
          <p:cNvPr id="7" name="TextBox 6"/>
          <p:cNvSpPr txBox="1"/>
          <p:nvPr/>
        </p:nvSpPr>
        <p:spPr>
          <a:xfrm>
            <a:off x="9956800" y="1496691"/>
            <a:ext cx="1638300" cy="369332"/>
          </a:xfrm>
          <a:prstGeom prst="rect">
            <a:avLst/>
          </a:prstGeom>
          <a:noFill/>
        </p:spPr>
        <p:txBody>
          <a:bodyPr wrap="square" rtlCol="0">
            <a:spAutoFit/>
          </a:bodyPr>
          <a:lstStyle/>
          <a:p>
            <a:pPr algn="ctr"/>
            <a:r>
              <a:rPr lang="en-US" dirty="0" err="1" smtClean="0">
                <a:solidFill>
                  <a:schemeClr val="tx2"/>
                </a:solidFill>
              </a:rPr>
              <a:t>Viviendas</a:t>
            </a:r>
            <a:endParaRPr lang="en-US" dirty="0">
              <a:solidFill>
                <a:schemeClr val="tx2"/>
              </a:solidFill>
            </a:endParaRPr>
          </a:p>
        </p:txBody>
      </p:sp>
      <p:sp>
        <p:nvSpPr>
          <p:cNvPr id="8" name="TextBox 7"/>
          <p:cNvSpPr txBox="1"/>
          <p:nvPr/>
        </p:nvSpPr>
        <p:spPr>
          <a:xfrm>
            <a:off x="4787384" y="2873258"/>
            <a:ext cx="2896631" cy="646331"/>
          </a:xfrm>
          <a:prstGeom prst="rect">
            <a:avLst/>
          </a:prstGeom>
          <a:noFill/>
        </p:spPr>
        <p:txBody>
          <a:bodyPr wrap="square" rtlCol="0">
            <a:spAutoFit/>
          </a:bodyPr>
          <a:lstStyle/>
          <a:p>
            <a:pPr algn="ctr"/>
            <a:r>
              <a:rPr lang="en-US" dirty="0" err="1" smtClean="0">
                <a:solidFill>
                  <a:schemeClr val="tx2"/>
                </a:solidFill>
              </a:rPr>
              <a:t>Conservación</a:t>
            </a:r>
            <a:r>
              <a:rPr lang="en-US" dirty="0" smtClean="0">
                <a:solidFill>
                  <a:schemeClr val="tx2"/>
                </a:solidFill>
              </a:rPr>
              <a:t> (</a:t>
            </a:r>
            <a:r>
              <a:rPr lang="en-US" dirty="0" err="1">
                <a:solidFill>
                  <a:schemeClr val="tx2"/>
                </a:solidFill>
              </a:rPr>
              <a:t>Recursos</a:t>
            </a:r>
            <a:endParaRPr lang="en-US" dirty="0">
              <a:solidFill>
                <a:schemeClr val="tx2"/>
              </a:solidFill>
            </a:endParaRPr>
          </a:p>
          <a:p>
            <a:pPr algn="ctr"/>
            <a:r>
              <a:rPr lang="en-US" dirty="0" err="1">
                <a:solidFill>
                  <a:schemeClr val="tx2"/>
                </a:solidFill>
              </a:rPr>
              <a:t>Agrícolas</a:t>
            </a:r>
            <a:r>
              <a:rPr lang="en-US" dirty="0">
                <a:solidFill>
                  <a:schemeClr val="tx2"/>
                </a:solidFill>
              </a:rPr>
              <a:t> y </a:t>
            </a:r>
            <a:r>
              <a:rPr lang="en-US" dirty="0" err="1">
                <a:solidFill>
                  <a:schemeClr val="tx2"/>
                </a:solidFill>
              </a:rPr>
              <a:t>Naturales</a:t>
            </a:r>
            <a:r>
              <a:rPr lang="en-US" dirty="0" smtClean="0">
                <a:solidFill>
                  <a:schemeClr val="tx2"/>
                </a:solidFill>
              </a:rPr>
              <a:t>)</a:t>
            </a:r>
            <a:endParaRPr lang="en-US" dirty="0">
              <a:solidFill>
                <a:schemeClr val="tx2"/>
              </a:solidFill>
            </a:endParaRPr>
          </a:p>
        </p:txBody>
      </p:sp>
      <p:sp>
        <p:nvSpPr>
          <p:cNvPr id="9" name="TextBox 8"/>
          <p:cNvSpPr txBox="1"/>
          <p:nvPr/>
        </p:nvSpPr>
        <p:spPr>
          <a:xfrm>
            <a:off x="7738894" y="2873256"/>
            <a:ext cx="2141324" cy="646331"/>
          </a:xfrm>
          <a:prstGeom prst="rect">
            <a:avLst/>
          </a:prstGeom>
          <a:noFill/>
        </p:spPr>
        <p:txBody>
          <a:bodyPr wrap="square" rtlCol="0">
            <a:spAutoFit/>
          </a:bodyPr>
          <a:lstStyle/>
          <a:p>
            <a:pPr algn="ctr"/>
            <a:r>
              <a:rPr lang="en-US" dirty="0" err="1" smtClean="0">
                <a:solidFill>
                  <a:schemeClr val="tx2"/>
                </a:solidFill>
              </a:rPr>
              <a:t>Espacio</a:t>
            </a:r>
            <a:r>
              <a:rPr lang="en-US" dirty="0" smtClean="0">
                <a:solidFill>
                  <a:schemeClr val="tx2"/>
                </a:solidFill>
              </a:rPr>
              <a:t> </a:t>
            </a:r>
            <a:r>
              <a:rPr lang="en-US" dirty="0" err="1" smtClean="0">
                <a:solidFill>
                  <a:schemeClr val="tx2"/>
                </a:solidFill>
              </a:rPr>
              <a:t>Abiertos</a:t>
            </a:r>
            <a:r>
              <a:rPr lang="en-US" dirty="0" smtClean="0">
                <a:solidFill>
                  <a:schemeClr val="tx2"/>
                </a:solidFill>
              </a:rPr>
              <a:t> (</a:t>
            </a:r>
            <a:r>
              <a:rPr lang="en-US" dirty="0" err="1" smtClean="0">
                <a:solidFill>
                  <a:schemeClr val="tx2"/>
                </a:solidFill>
              </a:rPr>
              <a:t>transporte</a:t>
            </a:r>
            <a:r>
              <a:rPr lang="en-US" dirty="0" smtClean="0">
                <a:solidFill>
                  <a:schemeClr val="tx2"/>
                </a:solidFill>
              </a:rPr>
              <a:t>)</a:t>
            </a:r>
            <a:endParaRPr lang="en-US" dirty="0">
              <a:solidFill>
                <a:schemeClr val="tx2"/>
              </a:solidFill>
            </a:endParaRPr>
          </a:p>
        </p:txBody>
      </p:sp>
      <p:sp>
        <p:nvSpPr>
          <p:cNvPr id="5" name="Rectangle 4"/>
          <p:cNvSpPr/>
          <p:nvPr/>
        </p:nvSpPr>
        <p:spPr>
          <a:xfrm>
            <a:off x="9956800" y="2873258"/>
            <a:ext cx="1968882" cy="646331"/>
          </a:xfrm>
          <a:prstGeom prst="rect">
            <a:avLst/>
          </a:prstGeom>
        </p:spPr>
        <p:txBody>
          <a:bodyPr wrap="square">
            <a:spAutoFit/>
          </a:bodyPr>
          <a:lstStyle/>
          <a:p>
            <a:pPr algn="ctr"/>
            <a:r>
              <a:rPr lang="en-US" dirty="0" err="1">
                <a:solidFill>
                  <a:schemeClr val="tx2"/>
                </a:solidFill>
              </a:rPr>
              <a:t>Ruido</a:t>
            </a:r>
            <a:r>
              <a:rPr lang="en-US" dirty="0">
                <a:solidFill>
                  <a:schemeClr val="tx2"/>
                </a:solidFill>
              </a:rPr>
              <a:t> </a:t>
            </a:r>
            <a:r>
              <a:rPr lang="en-US" dirty="0" smtClean="0">
                <a:solidFill>
                  <a:schemeClr val="tx2"/>
                </a:solidFill>
              </a:rPr>
              <a:t>(</a:t>
            </a:r>
            <a:r>
              <a:rPr lang="en-US" dirty="0" err="1">
                <a:solidFill>
                  <a:schemeClr val="tx2"/>
                </a:solidFill>
              </a:rPr>
              <a:t>s</a:t>
            </a:r>
            <a:r>
              <a:rPr lang="en-US" dirty="0" err="1" smtClean="0">
                <a:solidFill>
                  <a:schemeClr val="tx2"/>
                </a:solidFill>
              </a:rPr>
              <a:t>alud</a:t>
            </a:r>
            <a:r>
              <a:rPr lang="en-US" dirty="0" smtClean="0">
                <a:solidFill>
                  <a:schemeClr val="tx2"/>
                </a:solidFill>
              </a:rPr>
              <a:t> </a:t>
            </a:r>
            <a:r>
              <a:rPr lang="en-US" dirty="0">
                <a:solidFill>
                  <a:schemeClr val="tx2"/>
                </a:solidFill>
              </a:rPr>
              <a:t>y </a:t>
            </a:r>
            <a:r>
              <a:rPr lang="en-US" dirty="0" err="1" smtClean="0">
                <a:solidFill>
                  <a:schemeClr val="tx2"/>
                </a:solidFill>
              </a:rPr>
              <a:t>seguridad</a:t>
            </a:r>
            <a:r>
              <a:rPr lang="en-US" dirty="0" smtClean="0">
                <a:solidFill>
                  <a:schemeClr val="tx2"/>
                </a:solidFill>
              </a:rPr>
              <a:t>)</a:t>
            </a:r>
            <a:endParaRPr lang="en-US" dirty="0">
              <a:solidFill>
                <a:schemeClr val="tx2"/>
              </a:solidFill>
            </a:endParaRPr>
          </a:p>
        </p:txBody>
      </p:sp>
      <p:sp>
        <p:nvSpPr>
          <p:cNvPr id="11" name="Rectangle 10"/>
          <p:cNvSpPr/>
          <p:nvPr/>
        </p:nvSpPr>
        <p:spPr>
          <a:xfrm>
            <a:off x="5251258" y="4396040"/>
            <a:ext cx="1968882" cy="369332"/>
          </a:xfrm>
          <a:prstGeom prst="rect">
            <a:avLst/>
          </a:prstGeom>
        </p:spPr>
        <p:txBody>
          <a:bodyPr wrap="square">
            <a:spAutoFit/>
          </a:bodyPr>
          <a:lstStyle/>
          <a:p>
            <a:pPr algn="ctr"/>
            <a:r>
              <a:rPr lang="en-US" dirty="0" err="1" smtClean="0">
                <a:solidFill>
                  <a:schemeClr val="tx2"/>
                </a:solidFill>
              </a:rPr>
              <a:t>Seguridad</a:t>
            </a:r>
            <a:endParaRPr lang="en-US" dirty="0">
              <a:solidFill>
                <a:schemeClr val="tx2"/>
              </a:solidFill>
            </a:endParaRPr>
          </a:p>
        </p:txBody>
      </p:sp>
      <p:sp>
        <p:nvSpPr>
          <p:cNvPr id="12" name="Rectangle 11"/>
          <p:cNvSpPr/>
          <p:nvPr/>
        </p:nvSpPr>
        <p:spPr>
          <a:xfrm>
            <a:off x="7403307" y="4380282"/>
            <a:ext cx="2335217" cy="369332"/>
          </a:xfrm>
          <a:prstGeom prst="rect">
            <a:avLst/>
          </a:prstGeom>
        </p:spPr>
        <p:txBody>
          <a:bodyPr wrap="square">
            <a:spAutoFit/>
          </a:bodyPr>
          <a:lstStyle/>
          <a:p>
            <a:pPr algn="ctr"/>
            <a:r>
              <a:rPr lang="en-US" dirty="0" err="1" smtClean="0">
                <a:solidFill>
                  <a:schemeClr val="tx2"/>
                </a:solidFill>
              </a:rPr>
              <a:t>Calidad</a:t>
            </a:r>
            <a:r>
              <a:rPr lang="en-US" dirty="0" smtClean="0">
                <a:solidFill>
                  <a:schemeClr val="tx2"/>
                </a:solidFill>
              </a:rPr>
              <a:t> del </a:t>
            </a:r>
            <a:r>
              <a:rPr lang="en-US" dirty="0" err="1" smtClean="0">
                <a:solidFill>
                  <a:schemeClr val="tx2"/>
                </a:solidFill>
              </a:rPr>
              <a:t>Aire</a:t>
            </a:r>
            <a:endParaRPr lang="en-US" dirty="0">
              <a:solidFill>
                <a:schemeClr val="tx2"/>
              </a:solidFill>
            </a:endParaRPr>
          </a:p>
        </p:txBody>
      </p:sp>
      <p:sp>
        <p:nvSpPr>
          <p:cNvPr id="13" name="Rectangle 12"/>
          <p:cNvSpPr/>
          <p:nvPr/>
        </p:nvSpPr>
        <p:spPr>
          <a:xfrm>
            <a:off x="9880218" y="4371108"/>
            <a:ext cx="2335217" cy="369332"/>
          </a:xfrm>
          <a:prstGeom prst="rect">
            <a:avLst/>
          </a:prstGeom>
        </p:spPr>
        <p:txBody>
          <a:bodyPr wrap="square">
            <a:spAutoFit/>
          </a:bodyPr>
          <a:lstStyle/>
          <a:p>
            <a:pPr algn="ctr"/>
            <a:r>
              <a:rPr lang="en-US" dirty="0" err="1" smtClean="0">
                <a:solidFill>
                  <a:schemeClr val="tx2"/>
                </a:solidFill>
              </a:rPr>
              <a:t>Justicia</a:t>
            </a:r>
            <a:r>
              <a:rPr lang="en-US" dirty="0" smtClean="0">
                <a:solidFill>
                  <a:schemeClr val="tx2"/>
                </a:solidFill>
              </a:rPr>
              <a:t> </a:t>
            </a:r>
            <a:r>
              <a:rPr lang="en-US" dirty="0" err="1" smtClean="0">
                <a:solidFill>
                  <a:schemeClr val="tx2"/>
                </a:solidFill>
              </a:rPr>
              <a:t>Ambiental</a:t>
            </a:r>
            <a:endParaRPr lang="en-US" dirty="0">
              <a:solidFill>
                <a:schemeClr val="tx2"/>
              </a:solidFill>
            </a:endParaRPr>
          </a:p>
        </p:txBody>
      </p:sp>
    </p:spTree>
    <p:extLst>
      <p:ext uri="{BB962C8B-B14F-4D97-AF65-F5344CB8AC3E}">
        <p14:creationId xmlns:p14="http://schemas.microsoft.com/office/powerpoint/2010/main" val="239332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838200"/>
          </a:xfrm>
        </p:spPr>
        <p:txBody>
          <a:bodyPr>
            <a:normAutofit/>
          </a:bodyPr>
          <a:lstStyle/>
          <a:p>
            <a:pPr algn="ctr"/>
            <a:r>
              <a:rPr lang="en-US" dirty="0" smtClean="0">
                <a:solidFill>
                  <a:schemeClr val="tx2"/>
                </a:solidFill>
              </a:rPr>
              <a:t>Communities</a:t>
            </a:r>
            <a:r>
              <a:rPr lang="en-US" dirty="0" smtClean="0">
                <a:solidFill>
                  <a:schemeClr val="tx2"/>
                </a:solidFill>
              </a:rPr>
              <a:t> Create </a:t>
            </a:r>
            <a:r>
              <a:rPr lang="en-US" dirty="0">
                <a:solidFill>
                  <a:schemeClr val="tx2"/>
                </a:solidFill>
              </a:rPr>
              <a:t>an Initiative</a:t>
            </a:r>
          </a:p>
        </p:txBody>
      </p:sp>
      <p:sp>
        <p:nvSpPr>
          <p:cNvPr id="4" name="Content Placeholder 3"/>
          <p:cNvSpPr>
            <a:spLocks noGrp="1"/>
          </p:cNvSpPr>
          <p:nvPr>
            <p:ph sz="half" idx="1"/>
          </p:nvPr>
        </p:nvSpPr>
        <p:spPr/>
        <p:txBody>
          <a:bodyPr>
            <a:normAutofit fontScale="92500" lnSpcReduction="10000"/>
          </a:bodyPr>
          <a:lstStyle/>
          <a:p>
            <a:r>
              <a:rPr lang="en-US" dirty="0"/>
              <a:t>During one of our workshops residents in the Airport area decide and request for interpreters to be made readily available during government sessions i.e. council meetings and county meetings.</a:t>
            </a:r>
          </a:p>
          <a:p>
            <a:r>
              <a:rPr lang="en-US" dirty="0"/>
              <a:t>Two City Council members assist with protocol and the journey began.</a:t>
            </a:r>
          </a:p>
          <a:p>
            <a:r>
              <a:rPr lang="en-US" dirty="0"/>
              <a:t>Letter drafted with the inclusion of letters of impact.</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36862" y="1828800"/>
            <a:ext cx="4991538" cy="3949700"/>
          </a:xfrm>
          <a:prstGeom prst="rect">
            <a:avLst/>
          </a:prstGeom>
        </p:spPr>
      </p:pic>
    </p:spTree>
    <p:extLst>
      <p:ext uri="{BB962C8B-B14F-4D97-AF65-F5344CB8AC3E}">
        <p14:creationId xmlns:p14="http://schemas.microsoft.com/office/powerpoint/2010/main" val="36706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838200"/>
          </a:xfrm>
        </p:spPr>
        <p:txBody>
          <a:bodyPr>
            <a:normAutofit/>
          </a:bodyPr>
          <a:lstStyle/>
          <a:p>
            <a:pPr algn="ctr"/>
            <a:r>
              <a:rPr lang="en-US" dirty="0" err="1" smtClean="0">
                <a:solidFill>
                  <a:schemeClr val="tx2"/>
                </a:solidFill>
              </a:rPr>
              <a:t>Communidades</a:t>
            </a:r>
            <a:r>
              <a:rPr lang="en-US" dirty="0" smtClean="0">
                <a:solidFill>
                  <a:schemeClr val="tx2"/>
                </a:solidFill>
              </a:rPr>
              <a:t> </a:t>
            </a:r>
            <a:r>
              <a:rPr lang="en-US" dirty="0" err="1">
                <a:solidFill>
                  <a:schemeClr val="tx2"/>
                </a:solidFill>
              </a:rPr>
              <a:t>C</a:t>
            </a:r>
            <a:r>
              <a:rPr lang="en-US" dirty="0" err="1" smtClean="0">
                <a:solidFill>
                  <a:schemeClr val="tx2"/>
                </a:solidFill>
              </a:rPr>
              <a:t>rean</a:t>
            </a:r>
            <a:r>
              <a:rPr lang="en-US" dirty="0" smtClean="0">
                <a:solidFill>
                  <a:schemeClr val="tx2"/>
                </a:solidFill>
              </a:rPr>
              <a:t> un </a:t>
            </a:r>
            <a:r>
              <a:rPr lang="en-US" dirty="0" err="1" smtClean="0">
                <a:solidFill>
                  <a:schemeClr val="tx2"/>
                </a:solidFill>
              </a:rPr>
              <a:t>Iniciativa</a:t>
            </a:r>
            <a:endParaRPr lang="en-US" dirty="0">
              <a:solidFill>
                <a:schemeClr val="tx2"/>
              </a:solidFill>
            </a:endParaRPr>
          </a:p>
        </p:txBody>
      </p:sp>
      <p:sp>
        <p:nvSpPr>
          <p:cNvPr id="4" name="Content Placeholder 3"/>
          <p:cNvSpPr>
            <a:spLocks noGrp="1"/>
          </p:cNvSpPr>
          <p:nvPr>
            <p:ph sz="half" idx="1"/>
          </p:nvPr>
        </p:nvSpPr>
        <p:spPr/>
        <p:txBody>
          <a:bodyPr>
            <a:normAutofit fontScale="92500" lnSpcReduction="10000"/>
          </a:bodyPr>
          <a:lstStyle/>
          <a:p>
            <a:r>
              <a:rPr lang="es-ES" dirty="0"/>
              <a:t>Durante uno de </a:t>
            </a:r>
            <a:r>
              <a:rPr lang="es-ES" dirty="0" smtClean="0"/>
              <a:t>los </a:t>
            </a:r>
            <a:r>
              <a:rPr lang="es-ES" dirty="0"/>
              <a:t>talleres, los residentes en el </a:t>
            </a:r>
            <a:r>
              <a:rPr lang="es-ES" dirty="0" smtClean="0"/>
              <a:t>área </a:t>
            </a:r>
            <a:r>
              <a:rPr lang="es-ES" dirty="0"/>
              <a:t>del aeropuerto deciden y solicitan que haya intérpretes disponibles durante las sesiones gubernamentales, es decir, reuniones </a:t>
            </a:r>
            <a:r>
              <a:rPr lang="es-ES" dirty="0" smtClean="0"/>
              <a:t>de la ciudad </a:t>
            </a:r>
            <a:r>
              <a:rPr lang="es-ES" dirty="0"/>
              <a:t>y </a:t>
            </a:r>
            <a:r>
              <a:rPr lang="es-ES" dirty="0" smtClean="0"/>
              <a:t>del </a:t>
            </a:r>
            <a:r>
              <a:rPr lang="es-ES" dirty="0"/>
              <a:t>condado.</a:t>
            </a:r>
            <a:r>
              <a:rPr lang="en-US" dirty="0" smtClean="0"/>
              <a:t>.</a:t>
            </a:r>
            <a:endParaRPr lang="en-US" dirty="0"/>
          </a:p>
          <a:p>
            <a:r>
              <a:rPr lang="es-ES" dirty="0"/>
              <a:t>Dos concejales ayudan con el protocolo y comienza el viaje</a:t>
            </a:r>
            <a:r>
              <a:rPr lang="es-ES" dirty="0" smtClean="0"/>
              <a:t>.</a:t>
            </a:r>
          </a:p>
          <a:p>
            <a:r>
              <a:rPr lang="es-ES" dirty="0"/>
              <a:t>Carta redactada con la inclusión de cartas de impacto.</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36862" y="1828800"/>
            <a:ext cx="4991538" cy="3949700"/>
          </a:xfrm>
          <a:prstGeom prst="rect">
            <a:avLst/>
          </a:prstGeom>
        </p:spPr>
      </p:pic>
    </p:spTree>
    <p:extLst>
      <p:ext uri="{BB962C8B-B14F-4D97-AF65-F5344CB8AC3E}">
        <p14:creationId xmlns:p14="http://schemas.microsoft.com/office/powerpoint/2010/main" val="39192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BF17F-D7C4-457E-98BA-CEACC5A954B0}"/>
              </a:ext>
            </a:extLst>
          </p:cNvPr>
          <p:cNvSpPr>
            <a:spLocks noGrp="1"/>
          </p:cNvSpPr>
          <p:nvPr>
            <p:ph type="title"/>
          </p:nvPr>
        </p:nvSpPr>
        <p:spPr>
          <a:xfrm>
            <a:off x="1065212" y="304800"/>
            <a:ext cx="10058402" cy="1308100"/>
          </a:xfrm>
        </p:spPr>
        <p:txBody>
          <a:bodyPr>
            <a:normAutofit/>
          </a:bodyPr>
          <a:lstStyle/>
          <a:p>
            <a:pPr algn="ctr"/>
            <a:r>
              <a:rPr lang="en-US" sz="2800" dirty="0">
                <a:solidFill>
                  <a:schemeClr val="tx2"/>
                </a:solidFill>
              </a:rPr>
              <a:t>Gathering Data … “The numbers speak </a:t>
            </a:r>
            <a:r>
              <a:rPr lang="en-US" sz="2800" dirty="0" smtClean="0">
                <a:solidFill>
                  <a:schemeClr val="tx2"/>
                </a:solidFill>
              </a:rPr>
              <a:t>volumes..”</a:t>
            </a:r>
            <a:br>
              <a:rPr lang="en-US" sz="2800" dirty="0" smtClean="0">
                <a:solidFill>
                  <a:schemeClr val="tx2"/>
                </a:solidFill>
              </a:rPr>
            </a:br>
            <a:r>
              <a:rPr lang="en-US" sz="2800" dirty="0" smtClean="0">
                <a:solidFill>
                  <a:schemeClr val="tx2"/>
                </a:solidFill>
              </a:rPr>
              <a:t/>
            </a:r>
            <a:br>
              <a:rPr lang="en-US" sz="2800" dirty="0" smtClean="0">
                <a:solidFill>
                  <a:schemeClr val="tx2"/>
                </a:solidFill>
              </a:rPr>
            </a:br>
            <a:r>
              <a:rPr lang="es-ES" sz="2800" dirty="0">
                <a:solidFill>
                  <a:schemeClr val="tx2"/>
                </a:solidFill>
              </a:rPr>
              <a:t>Recopilación de datos ... "Los números dicen mucho ..."</a:t>
            </a:r>
            <a:endParaRPr lang="en-US" sz="2800" dirty="0">
              <a:solidFill>
                <a:schemeClr val="tx2"/>
              </a:solidFill>
            </a:endParaRPr>
          </a:p>
        </p:txBody>
      </p:sp>
      <p:sp>
        <p:nvSpPr>
          <p:cNvPr id="3" name="Content Placeholder 2">
            <a:extLst>
              <a:ext uri="{FF2B5EF4-FFF2-40B4-BE49-F238E27FC236}">
                <a16:creationId xmlns:a16="http://schemas.microsoft.com/office/drawing/2014/main" xmlns="" id="{26EB24FC-5CC1-47F7-B0F5-377C6CCB9C2A}"/>
              </a:ext>
            </a:extLst>
          </p:cNvPr>
          <p:cNvSpPr>
            <a:spLocks noGrp="1"/>
          </p:cNvSpPr>
          <p:nvPr>
            <p:ph sz="half" idx="1"/>
          </p:nvPr>
        </p:nvSpPr>
        <p:spPr>
          <a:xfrm>
            <a:off x="303212" y="1749424"/>
            <a:ext cx="4954588" cy="4994276"/>
          </a:xfrm>
        </p:spPr>
        <p:txBody>
          <a:bodyPr>
            <a:normAutofit lnSpcReduction="10000"/>
          </a:bodyPr>
          <a:lstStyle/>
          <a:p>
            <a:r>
              <a:rPr lang="en-US" sz="1900" dirty="0"/>
              <a:t>Discussion on Data and its importance to our </a:t>
            </a:r>
            <a:r>
              <a:rPr lang="en-US" sz="1900" dirty="0" smtClean="0"/>
              <a:t>community</a:t>
            </a:r>
          </a:p>
          <a:p>
            <a:r>
              <a:rPr lang="es-ES" sz="1900" dirty="0" smtClean="0">
                <a:solidFill>
                  <a:srgbClr val="00B0F0"/>
                </a:solidFill>
              </a:rPr>
              <a:t>Dialogo </a:t>
            </a:r>
            <a:r>
              <a:rPr lang="es-ES" sz="1900" dirty="0">
                <a:solidFill>
                  <a:srgbClr val="00B0F0"/>
                </a:solidFill>
              </a:rPr>
              <a:t>sobre datos y </a:t>
            </a:r>
            <a:r>
              <a:rPr lang="es-ES" sz="1900" dirty="0" smtClean="0">
                <a:solidFill>
                  <a:srgbClr val="00B0F0"/>
                </a:solidFill>
              </a:rPr>
              <a:t>su     </a:t>
            </a:r>
          </a:p>
          <a:p>
            <a:pPr marL="0" indent="0">
              <a:spcBef>
                <a:spcPts val="0"/>
              </a:spcBef>
              <a:buNone/>
            </a:pPr>
            <a:r>
              <a:rPr lang="es-ES" sz="1900" dirty="0">
                <a:solidFill>
                  <a:srgbClr val="00B0F0"/>
                </a:solidFill>
              </a:rPr>
              <a:t> </a:t>
            </a:r>
            <a:r>
              <a:rPr lang="es-ES" sz="1900" dirty="0" smtClean="0">
                <a:solidFill>
                  <a:srgbClr val="00B0F0"/>
                </a:solidFill>
              </a:rPr>
              <a:t>  importancia </a:t>
            </a:r>
            <a:r>
              <a:rPr lang="es-ES" sz="1900" dirty="0">
                <a:solidFill>
                  <a:srgbClr val="00B0F0"/>
                </a:solidFill>
              </a:rPr>
              <a:t>para nuestra </a:t>
            </a:r>
            <a:endParaRPr lang="es-ES" sz="1900" dirty="0" smtClean="0">
              <a:solidFill>
                <a:srgbClr val="00B0F0"/>
              </a:solidFill>
            </a:endParaRPr>
          </a:p>
          <a:p>
            <a:pPr marL="0" indent="0">
              <a:spcBef>
                <a:spcPts val="0"/>
              </a:spcBef>
              <a:buNone/>
            </a:pPr>
            <a:r>
              <a:rPr lang="es-ES" sz="1900" dirty="0">
                <a:solidFill>
                  <a:srgbClr val="00B0F0"/>
                </a:solidFill>
              </a:rPr>
              <a:t> </a:t>
            </a:r>
            <a:r>
              <a:rPr lang="es-ES" sz="1900" dirty="0" smtClean="0">
                <a:solidFill>
                  <a:srgbClr val="00B0F0"/>
                </a:solidFill>
              </a:rPr>
              <a:t>  comunidad</a:t>
            </a:r>
            <a:endParaRPr lang="en-US" sz="1900" dirty="0" smtClean="0">
              <a:solidFill>
                <a:srgbClr val="00B0F0"/>
              </a:solidFill>
            </a:endParaRPr>
          </a:p>
          <a:p>
            <a:r>
              <a:rPr lang="en-US" sz="1900" dirty="0" smtClean="0"/>
              <a:t>Santa </a:t>
            </a:r>
            <a:r>
              <a:rPr lang="en-US" sz="1900" dirty="0"/>
              <a:t>Clara University </a:t>
            </a:r>
            <a:r>
              <a:rPr lang="en-US" sz="1900" dirty="0" smtClean="0"/>
              <a:t>Team/</a:t>
            </a:r>
            <a:r>
              <a:rPr lang="en-US" sz="1900" dirty="0" err="1" smtClean="0"/>
              <a:t>Equipo</a:t>
            </a:r>
            <a:r>
              <a:rPr lang="en-US" sz="1900" dirty="0" smtClean="0"/>
              <a:t> de Santa Clara</a:t>
            </a:r>
          </a:p>
          <a:p>
            <a:pPr lvl="1"/>
            <a:r>
              <a:rPr lang="en-US" sz="1800" dirty="0" smtClean="0"/>
              <a:t>Dr. Iris Stewart-Frey, Associate Professor in </a:t>
            </a:r>
            <a:r>
              <a:rPr lang="en-US" sz="1800" dirty="0"/>
              <a:t>Department of Environmental Studies and Sciences</a:t>
            </a:r>
            <a:endParaRPr lang="en-US" sz="1800" dirty="0" smtClean="0"/>
          </a:p>
          <a:p>
            <a:pPr lvl="1"/>
            <a:r>
              <a:rPr lang="en-US" sz="1800" dirty="0" smtClean="0"/>
              <a:t>Chloe Gentile-Montgomery, student researcher</a:t>
            </a:r>
          </a:p>
          <a:p>
            <a:pPr lvl="1"/>
            <a:r>
              <a:rPr lang="en-US" sz="1800" dirty="0" smtClean="0"/>
              <a:t>Meghan Adams, student researcher</a:t>
            </a:r>
          </a:p>
          <a:p>
            <a:pPr lvl="1"/>
            <a:endParaRPr lang="en-US" dirty="0"/>
          </a:p>
        </p:txBody>
      </p:sp>
      <p:sp>
        <p:nvSpPr>
          <p:cNvPr id="5" name="AutoShape 2" descr="https://mail.google.com/mail/u/0?ui=2&amp;ik=2ed10657a7&amp;attid=0.1.1&amp;permmsgid=msg-f:1674747169129728173&amp;th=173de5ad589188ad&amp;view=fimg&amp;sz=s0-l75-ft&amp;attbid=ANGjdJ882NQDlaQ8wIHqXv_RCdWdsh8JZeXi10-k9CaAlIj9nmCSb-vTvJh8jfvf9f5PcJs4IROcgtqjARuEt-oHFuUTt9IhjRgMc1M7MpMfWx8bB1UAG5J82Ej2wxo&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mail.google.com/mail/u/0?ui=2&amp;ik=2ed10657a7&amp;attid=0.1.1&amp;permmsgid=msg-f:1674747169129728173&amp;th=173de5ad589188ad&amp;view=fimg&amp;sz=s0-l75-ft&amp;attbid=ANGjdJ882NQDlaQ8wIHqXv_RCdWdsh8JZeXi10-k9CaAlIj9nmCSb-vTvJh8jfvf9f5PcJs4IROcgtqjARuEt-oHFuUTt9IhjRgMc1M7MpMfWx8bB1UAG5J82Ej2wxo&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30" y="3373600"/>
            <a:ext cx="1935376" cy="25805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1831" y="2053696"/>
            <a:ext cx="2169779" cy="251716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108" y="2114012"/>
            <a:ext cx="1780673" cy="2519177"/>
          </a:xfrm>
          <a:prstGeom prst="rect">
            <a:avLst/>
          </a:prstGeom>
        </p:spPr>
      </p:pic>
    </p:spTree>
    <p:extLst>
      <p:ext uri="{BB962C8B-B14F-4D97-AF65-F5344CB8AC3E}">
        <p14:creationId xmlns:p14="http://schemas.microsoft.com/office/powerpoint/2010/main" val="196241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1359100" y="525000"/>
            <a:ext cx="10434400" cy="1218800"/>
          </a:xfrm>
          <a:prstGeom prst="rect">
            <a:avLst/>
          </a:prstGeom>
        </p:spPr>
        <p:txBody>
          <a:bodyPr spcFirstLastPara="1" wrap="square" lIns="121894" tIns="121894" rIns="121894" bIns="121894" anchor="t" anchorCtr="0">
            <a:noAutofit/>
          </a:bodyPr>
          <a:lstStyle/>
          <a:p>
            <a:pPr algn="ctr"/>
            <a:r>
              <a:rPr lang="en" sz="3100" dirty="0">
                <a:solidFill>
                  <a:schemeClr val="tx2"/>
                </a:solidFill>
              </a:rPr>
              <a:t>The role of data in improving communities</a:t>
            </a:r>
            <a:endParaRPr sz="3100" dirty="0">
              <a:solidFill>
                <a:schemeClr val="tx2"/>
              </a:solidFill>
            </a:endParaRPr>
          </a:p>
          <a:p>
            <a:pPr algn="ctr"/>
            <a:r>
              <a:rPr lang="en" sz="2800" dirty="0">
                <a:solidFill>
                  <a:schemeClr val="tx2"/>
                </a:solidFill>
              </a:rPr>
              <a:t>El papel de los datos en la mejora de las comunidades</a:t>
            </a:r>
            <a:endParaRPr sz="2800" dirty="0">
              <a:solidFill>
                <a:schemeClr val="tx2"/>
              </a:solidFill>
            </a:endParaRPr>
          </a:p>
          <a:p>
            <a:endParaRPr dirty="0">
              <a:solidFill>
                <a:schemeClr val="tx2"/>
              </a:solidFill>
            </a:endParaRPr>
          </a:p>
        </p:txBody>
      </p:sp>
      <p:sp>
        <p:nvSpPr>
          <p:cNvPr id="135" name="Google Shape;135;p13"/>
          <p:cNvSpPr txBox="1">
            <a:spLocks noGrp="1"/>
          </p:cNvSpPr>
          <p:nvPr>
            <p:ph type="body" idx="1"/>
          </p:nvPr>
        </p:nvSpPr>
        <p:spPr>
          <a:xfrm>
            <a:off x="1730000" y="2090067"/>
            <a:ext cx="9385200" cy="3881600"/>
          </a:xfrm>
          <a:prstGeom prst="rect">
            <a:avLst/>
          </a:prstGeom>
        </p:spPr>
        <p:txBody>
          <a:bodyPr spcFirstLastPara="1" wrap="square" lIns="121894" tIns="121894" rIns="121894" bIns="121894" anchor="t" anchorCtr="0">
            <a:noAutofit/>
          </a:bodyPr>
          <a:lstStyle/>
          <a:p>
            <a:pPr indent="-440245">
              <a:buSzPts val="1600"/>
              <a:buAutoNum type="arabicParenR"/>
            </a:pPr>
            <a:r>
              <a:rPr lang="en" dirty="0"/>
              <a:t>How can data be useful? / </a:t>
            </a:r>
            <a:r>
              <a:rPr lang="en" dirty="0" smtClean="0"/>
              <a:t>                                 ¿</a:t>
            </a:r>
            <a:r>
              <a:rPr lang="en" dirty="0"/>
              <a:t>Cómo pueden ser útiles los datos</a:t>
            </a:r>
            <a:r>
              <a:rPr lang="en" dirty="0" smtClean="0"/>
              <a:t>?</a:t>
            </a:r>
          </a:p>
          <a:p>
            <a:pPr indent="-440245">
              <a:buSzPts val="1600"/>
              <a:buAutoNum type="arabicParenR"/>
            </a:pPr>
            <a:endParaRPr dirty="0"/>
          </a:p>
          <a:p>
            <a:pPr indent="-440245">
              <a:buSzPts val="1600"/>
              <a:buAutoNum type="arabicParenR"/>
            </a:pPr>
            <a:r>
              <a:rPr lang="en" dirty="0"/>
              <a:t>Examples from Modesto /  Ejemplos de Modesto</a:t>
            </a:r>
            <a:endParaRPr dirty="0"/>
          </a:p>
        </p:txBody>
      </p:sp>
    </p:spTree>
    <p:extLst>
      <p:ext uri="{BB962C8B-B14F-4D97-AF65-F5344CB8AC3E}">
        <p14:creationId xmlns:p14="http://schemas.microsoft.com/office/powerpoint/2010/main" val="1817920675"/>
      </p:ext>
    </p:extLst>
  </p:cSld>
  <p:clrMapOvr>
    <a:masterClrMapping/>
  </p:clrMapOvr>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2857</TotalTime>
  <Words>2752</Words>
  <Application>Microsoft Office PowerPoint</Application>
  <PresentationFormat>Custom</PresentationFormat>
  <Paragraphs>284</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Nature Illustration 16x9</vt:lpstr>
      <vt:lpstr>General Plan: Community in Action Meeting  Plan General: Reunión de Comunidad en Acción</vt:lpstr>
      <vt:lpstr>Greetings and Salutations</vt:lpstr>
      <vt:lpstr>Saludos y Bienvenidos</vt:lpstr>
      <vt:lpstr>General Plan &amp; Senate Bill 1000</vt:lpstr>
      <vt:lpstr>Plan General y La Ley del Senado 1000</vt:lpstr>
      <vt:lpstr>Communities Create an Initiative</vt:lpstr>
      <vt:lpstr>Communidades Crean un Iniciativa</vt:lpstr>
      <vt:lpstr>Gathering Data … “The numbers speak volumes..”  Recopilación de datos ... "Los números dicen mucho ..."</vt:lpstr>
      <vt:lpstr>The role of data in improving communities El papel de los datos en la mejora de las comunidades </vt:lpstr>
      <vt:lpstr>How can data be useful for communities?                         </vt:lpstr>
      <vt:lpstr>¿Cómo pueden los datos ser útiles para las comunidades?                      </vt:lpstr>
      <vt:lpstr>Information on many wells on a map</vt:lpstr>
      <vt:lpstr>Información sobre muchos pozos en un mapa</vt:lpstr>
      <vt:lpstr>If you know where most accidents are happening, you can argue for more safety</vt:lpstr>
      <vt:lpstr>Si sabe dónde ocurren la mayoría de los accidentes, puede abogar por una mayor seguridad</vt:lpstr>
      <vt:lpstr>Census Data for Airport Neighborhood </vt:lpstr>
      <vt:lpstr>Datos del censo comunidad del  aeropuerto</vt:lpstr>
      <vt:lpstr>City parks with amenities (restrooms)</vt:lpstr>
      <vt:lpstr>Parques de la ciudad con amenidades (baños)</vt:lpstr>
      <vt:lpstr>How can data be useful for communities? </vt:lpstr>
      <vt:lpstr>¿Cómo pueden los datos ser                                          útiles para las comunidades? </vt:lpstr>
      <vt:lpstr>Quick Break and Raffle  Receso Pequeno y Rifa</vt:lpstr>
      <vt:lpstr>Let’s Make a Hamburger</vt:lpstr>
      <vt:lpstr>Hagamos una hamburguesa</vt:lpstr>
      <vt:lpstr>Keep these ideas in mind…</vt:lpstr>
      <vt:lpstr>Tenga estas ideas en mente ...</vt:lpstr>
      <vt:lpstr>Wrap Up Veronica Tovar Toque Final con Veronica Tovar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Plan Planning and Update Meeting</dc:title>
  <dc:creator>Martha Armas-Kelly</dc:creator>
  <cp:lastModifiedBy>tuolumne</cp:lastModifiedBy>
  <cp:revision>25</cp:revision>
  <dcterms:created xsi:type="dcterms:W3CDTF">2020-08-10T19:52:56Z</dcterms:created>
  <dcterms:modified xsi:type="dcterms:W3CDTF">2020-08-12T19:32:21Z</dcterms:modified>
</cp:coreProperties>
</file>