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6" r:id="rId3"/>
    <p:sldMasterId id="2147483711" r:id="rId4"/>
  </p:sldMasterIdLst>
  <p:notesMasterIdLst>
    <p:notesMasterId r:id="rId77"/>
  </p:notesMasterIdLst>
  <p:sldIdLst>
    <p:sldId id="256" r:id="rId5"/>
    <p:sldId id="258"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6" r:id="rId70"/>
    <p:sldId id="327" r:id="rId71"/>
    <p:sldId id="328" r:id="rId72"/>
    <p:sldId id="329" r:id="rId73"/>
    <p:sldId id="330" r:id="rId74"/>
    <p:sldId id="332" r:id="rId75"/>
    <p:sldId id="333"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8" d="100"/>
          <a:sy n="68" d="100"/>
        </p:scale>
        <p:origin x="90" y="1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73FE72-3580-4134-8B12-7BAE0479A547}" type="datetimeFigureOut">
              <a:rPr lang="en-US" smtClean="0"/>
              <a:t>9/4/2020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A0B840-236C-4B9C-AEB8-C16770FB99D4}" type="slidenum">
              <a:rPr lang="en-US" smtClean="0"/>
              <a:t>‹#›</a:t>
            </a:fld>
            <a:endParaRPr lang="en-US"/>
          </a:p>
        </p:txBody>
      </p:sp>
    </p:spTree>
    <p:extLst>
      <p:ext uri="{BB962C8B-B14F-4D97-AF65-F5344CB8AC3E}">
        <p14:creationId xmlns:p14="http://schemas.microsoft.com/office/powerpoint/2010/main" val="16679273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 name="Google Shape;72;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Thank you for the opportunity to share this overview of the Center for Regional Change-- familiar to some of you and new to some. We are excited to begin our second 5 year review.</a:t>
            </a:r>
            <a:endParaRPr/>
          </a:p>
        </p:txBody>
      </p:sp>
    </p:spTree>
    <p:extLst>
      <p:ext uri="{BB962C8B-B14F-4D97-AF65-F5344CB8AC3E}">
        <p14:creationId xmlns:p14="http://schemas.microsoft.com/office/powerpoint/2010/main" val="42770689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9" name="Google Shape;119;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230843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454242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018205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739865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301490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6" name="Google Shape;126;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5467389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4" name="Google Shape;134;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9152638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0" name="Google Shape;140;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101964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6" name="Google Shape;146;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729114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2" name="Google Shape;152;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1214945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 name="Google Shape;77;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The CRC’s work is based on the understanding that one cannot understand, or improve any one system unless you understand and act upon its connections to the many other systems with which it interacts. To achieve a healthy region, strategies to address housing, transportation, land use, education, the economy and other issues is needed. We also understand that change does not stop at city or county boundaries so a regional approach is needed. </a:t>
            </a:r>
            <a:endParaRPr/>
          </a:p>
          <a:p>
            <a:pPr marL="0" lvl="0" indent="0" algn="l" rtl="0">
              <a:lnSpc>
                <a:spcPct val="100000"/>
              </a:lnSpc>
              <a:spcBef>
                <a:spcPts val="0"/>
              </a:spcBef>
              <a:spcAft>
                <a:spcPts val="0"/>
              </a:spcAft>
              <a:buSzPts val="1100"/>
              <a:buNone/>
            </a:pPr>
            <a:r>
              <a:rPr lang="en-US"/>
              <a:t>One of the unique aspects of the CRC is how we place social equity in the center of what we do and how we do it. We think carefully about how certain populations are over-burdened and under-resourced and excluded from decision-making -and we inform strategies to achieve equitable change. </a:t>
            </a:r>
            <a:endParaRPr/>
          </a:p>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8728434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5" name="Google Shape;165;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8918847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5" name="Google Shape;185;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293415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5" name="Google Shape;195;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9811591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4" name="Google Shape;204;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536596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1" name="Google Shape;211;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8030505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7" name="Google Shape;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945442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 name="Google Shape;65;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6535491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1B9E62-F0F5-4F7D-8E15-55AAAFE9FB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42329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1B9E62-F0F5-4F7D-8E15-55AAAFE9FB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93302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7E5569-07A6-45E5-B5DD-9CBBADED79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7568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 name="Google Shape;82;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a:solidFill>
                  <a:schemeClr val="dk1"/>
                </a:solidFill>
              </a:rPr>
              <a:t>Developed with banks to help guide their community reinvestment act strategies, they have also been used by public agencies and community organizations and youth leaders. PIs: Chris Benner, Nancy Erbstein, Anne Visser</a:t>
            </a:r>
            <a:endParaRPr>
              <a:solidFill>
                <a:schemeClr val="dk1"/>
              </a:solidFill>
            </a:endParaRPr>
          </a:p>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4103814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1B9E62-F0F5-4F7D-8E15-55AAAFE9FB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12201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1B9E62-F0F5-4F7D-8E15-55AAAFE9FB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51304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1B9E62-F0F5-4F7D-8E15-55AAAFE9FB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52972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1B9E62-F0F5-4F7D-8E15-55AAAFE9FB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22243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1B9E62-F0F5-4F7D-8E15-55AAAFE9FB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9347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1B9E62-F0F5-4F7D-8E15-55AAAFE9FB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52422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1B9E62-F0F5-4F7D-8E15-55AAAFE9FB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71557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1DE0E-974A-4ECE-9ED1-20EC14C4257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82568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8c17578ac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8c17578ac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46976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8c17578acd_0_3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8c17578acd_0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98952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 name="Google Shape;87;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One example is a recent water justice report we conducted in the San Joaquin Valley. We produced a pathbreaking analysis of the accessibility of clean drinking water in the region, that has helped inform key policies such as the $130million/ year Safe and Affordable Drinking Water Fund (signed by Governor Newsome in July and several bills on improving water systems in disadvantaged communities. One notable element of the drinking water fund is the unusual coalition of the ag industry (including members of the DAC), environmentalists and EJ advocates. </a:t>
            </a:r>
            <a:endParaRPr/>
          </a:p>
        </p:txBody>
      </p:sp>
    </p:spTree>
    <p:extLst>
      <p:ext uri="{BB962C8B-B14F-4D97-AF65-F5344CB8AC3E}">
        <p14:creationId xmlns:p14="http://schemas.microsoft.com/office/powerpoint/2010/main" val="35369391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8c17578acd_0_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8c17578acd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86607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8c17578acd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8c17578acd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45914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8c17578acd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8c17578acd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52024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8c17578acd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8c17578acd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4109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8c17578acd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8c17578acd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760549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8c17578acd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8c17578acd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01597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8c17578acd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8c17578acd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34776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8c17578acd_0_2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8c17578acd_0_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53443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8c17578acd_0_2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8c17578acd_0_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07013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8c17578acd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8c17578acd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59731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2" name="Google Shape;92;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10183253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8c17578acd_0_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8c17578acd_0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75950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8c17578ac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8c17578ac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52724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8c17578acd_0_3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8c17578acd_0_3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813047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8c17578acd_0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8c17578acd_0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39465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8c17578acd_0_4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8c17578acd_0_4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21755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8c17578acd_0_3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8c17578acd_0_3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10064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8c17578acd_0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8c17578acd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16556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8c17578acd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8c17578acd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47825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8c17578acd_0_2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8c17578acd_0_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364043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8d81fa84f1_0_10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7" name="Google Shape;127;g8d81fa84f1_0_1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685107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8" name="Google Shape;98;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Important to acknowledge co-authors and partners in this collaborative project – several of whom are here – Amanda Fencl, Mia Dawson, and Alfonso Aranda</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Important to have academic and community partners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Origin was request from foundations to provide analysis of water access in DUCs to inform policy campaigns on water justice. </a:t>
            </a:r>
            <a:endParaRPr/>
          </a:p>
        </p:txBody>
      </p:sp>
    </p:spTree>
    <p:extLst>
      <p:ext uri="{BB962C8B-B14F-4D97-AF65-F5344CB8AC3E}">
        <p14:creationId xmlns:p14="http://schemas.microsoft.com/office/powerpoint/2010/main" val="47445688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8d81fa84f1_0_10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3" name="Google Shape;133;g8d81fa84f1_0_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612125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6" name="Google Shape;106;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2942257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2" name="Google Shape;112;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3425835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chemeClr val="bg1"/>
              </a:buClr>
              <a:buSzPts val="1400"/>
              <a:buFont typeface="Arial"/>
              <a:buChar char="●"/>
              <a:tabLst/>
              <a:defRPr/>
            </a:pPr>
            <a:r>
              <a:rPr lang="en-US" dirty="0">
                <a:latin typeface="Calibri" charset="0"/>
                <a:ea typeface="Calibri" charset="0"/>
                <a:cs typeface="Calibri" charset="0"/>
              </a:rPr>
              <a:t>Don’t say here – say on following slide</a:t>
            </a:r>
          </a:p>
          <a:p>
            <a:pPr marL="457200" marR="0" lvl="0" indent="-317500" algn="l" defTabSz="914400" rtl="0" eaLnBrk="1" fontAlgn="auto" latinLnBrk="0" hangingPunct="1">
              <a:lnSpc>
                <a:spcPct val="100000"/>
              </a:lnSpc>
              <a:spcBef>
                <a:spcPts val="0"/>
              </a:spcBef>
              <a:spcAft>
                <a:spcPts val="0"/>
              </a:spcAft>
              <a:buClr>
                <a:schemeClr val="bg1"/>
              </a:buClr>
              <a:buSzPts val="1400"/>
              <a:buFont typeface="Arial"/>
              <a:buChar char="●"/>
              <a:tabLst/>
              <a:defRPr/>
            </a:pPr>
            <a:endParaRPr lang="en-US" dirty="0">
              <a:latin typeface="Calibri" charset="0"/>
              <a:ea typeface="Calibri" charset="0"/>
              <a:cs typeface="Calibri" charset="0"/>
            </a:endParaRPr>
          </a:p>
          <a:p>
            <a:pPr marL="139700" marR="0" lvl="0" indent="0" algn="l" defTabSz="914400" rtl="0" eaLnBrk="1" fontAlgn="auto" latinLnBrk="0" hangingPunct="1">
              <a:lnSpc>
                <a:spcPct val="100000"/>
              </a:lnSpc>
              <a:spcBef>
                <a:spcPts val="0"/>
              </a:spcBef>
              <a:spcAft>
                <a:spcPts val="0"/>
              </a:spcAft>
              <a:buClr>
                <a:schemeClr val="bg1"/>
              </a:buClr>
              <a:buSzPts val="1400"/>
              <a:buNone/>
              <a:tabLst/>
              <a:defRPr/>
            </a:pPr>
            <a:r>
              <a:rPr lang="en-US" sz="1100" dirty="0">
                <a:latin typeface="Calibri" charset="0"/>
                <a:ea typeface="Calibri" charset="0"/>
                <a:cs typeface="Calibri" charset="0"/>
              </a:rPr>
              <a:t>66% of DUC residents w/o access to safe drinking water live in close proximity (&lt;1 mile) to a system that does or could provide safe water with proper investments</a:t>
            </a:r>
            <a:endParaRPr lang="en-US" sz="1100" dirty="0"/>
          </a:p>
          <a:p>
            <a:pPr>
              <a:buClr>
                <a:schemeClr val="bg1"/>
              </a:buClr>
            </a:pPr>
            <a:endParaRPr lang="en-US" sz="1100" i="1" dirty="0"/>
          </a:p>
          <a:p>
            <a:pPr marL="139700" indent="0">
              <a:buNone/>
            </a:pPr>
            <a:r>
              <a:rPr lang="en-US" dirty="0">
                <a:latin typeface="Calibri" charset="0"/>
                <a:ea typeface="Calibri" charset="0"/>
                <a:cs typeface="Calibri" charset="0"/>
              </a:rPr>
              <a:t>44% of DUCs within 500ft and 22% within one mile </a:t>
            </a:r>
          </a:p>
          <a:p>
            <a:endParaRPr lang="en-US" dirty="0"/>
          </a:p>
        </p:txBody>
      </p:sp>
    </p:spTree>
    <p:extLst>
      <p:ext uri="{BB962C8B-B14F-4D97-AF65-F5344CB8AC3E}">
        <p14:creationId xmlns:p14="http://schemas.microsoft.com/office/powerpoint/2010/main" val="3444817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3"/>
          <p:cNvSpPr txBox="1">
            <a:spLocks noGrp="1"/>
          </p:cNvSpPr>
          <p:nvPr>
            <p:ph type="ctrTitle"/>
          </p:nvPr>
        </p:nvSpPr>
        <p:spPr>
          <a:xfrm>
            <a:off x="415611" y="992767"/>
            <a:ext cx="11360800" cy="27369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23"/>
          <p:cNvSpPr txBox="1">
            <a:spLocks noGrp="1"/>
          </p:cNvSpPr>
          <p:nvPr>
            <p:ph type="subTitle" idx="1"/>
          </p:nvPr>
        </p:nvSpPr>
        <p:spPr>
          <a:xfrm>
            <a:off x="415600" y="3778833"/>
            <a:ext cx="11360800" cy="10569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3"/>
          <p:cNvSpPr txBox="1">
            <a:spLocks noGrp="1"/>
          </p:cNvSpPr>
          <p:nvPr>
            <p:ph type="sldNum" idx="12"/>
          </p:nvPr>
        </p:nvSpPr>
        <p:spPr>
          <a:xfrm>
            <a:off x="11296611" y="6217622"/>
            <a:ext cx="731600" cy="524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439677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2"/>
        <p:cNvGrpSpPr/>
        <p:nvPr/>
      </p:nvGrpSpPr>
      <p:grpSpPr>
        <a:xfrm>
          <a:off x="0" y="0"/>
          <a:ext cx="0" cy="0"/>
          <a:chOff x="0" y="0"/>
          <a:chExt cx="0" cy="0"/>
        </a:xfrm>
      </p:grpSpPr>
      <p:sp>
        <p:nvSpPr>
          <p:cNvPr id="43" name="Google Shape;43;p32"/>
          <p:cNvSpPr/>
          <p:nvPr/>
        </p:nvSpPr>
        <p:spPr>
          <a:xfrm>
            <a:off x="6096000" y="-167"/>
            <a:ext cx="6096000" cy="6858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44;p32"/>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45" name="Google Shape;45;p32"/>
          <p:cNvSpPr txBox="1">
            <a:spLocks noGrp="1"/>
          </p:cNvSpPr>
          <p:nvPr>
            <p:ph type="subTitle" idx="1"/>
          </p:nvPr>
        </p:nvSpPr>
        <p:spPr>
          <a:xfrm>
            <a:off x="354000" y="3737433"/>
            <a:ext cx="5393600" cy="1646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6" name="Google Shape;46;p32"/>
          <p:cNvSpPr txBox="1">
            <a:spLocks noGrp="1"/>
          </p:cNvSpPr>
          <p:nvPr>
            <p:ph type="body" idx="2"/>
          </p:nvPr>
        </p:nvSpPr>
        <p:spPr>
          <a:xfrm>
            <a:off x="6586000" y="965433"/>
            <a:ext cx="5116000" cy="49269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47" name="Google Shape;47;p32"/>
          <p:cNvSpPr txBox="1">
            <a:spLocks noGrp="1"/>
          </p:cNvSpPr>
          <p:nvPr>
            <p:ph type="sldNum" idx="12"/>
          </p:nvPr>
        </p:nvSpPr>
        <p:spPr>
          <a:xfrm>
            <a:off x="11296611" y="6217622"/>
            <a:ext cx="731600" cy="524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79991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8"/>
        <p:cNvGrpSpPr/>
        <p:nvPr/>
      </p:nvGrpSpPr>
      <p:grpSpPr>
        <a:xfrm>
          <a:off x="0" y="0"/>
          <a:ext cx="0" cy="0"/>
          <a:chOff x="0" y="0"/>
          <a:chExt cx="0" cy="0"/>
        </a:xfrm>
      </p:grpSpPr>
      <p:sp>
        <p:nvSpPr>
          <p:cNvPr id="49" name="Google Shape;49;p33"/>
          <p:cNvSpPr txBox="1">
            <a:spLocks noGrp="1"/>
          </p:cNvSpPr>
          <p:nvPr>
            <p:ph type="body" idx="1"/>
          </p:nvPr>
        </p:nvSpPr>
        <p:spPr>
          <a:xfrm>
            <a:off x="415600" y="5640767"/>
            <a:ext cx="7998400" cy="8067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50" name="Google Shape;50;p33"/>
          <p:cNvSpPr txBox="1">
            <a:spLocks noGrp="1"/>
          </p:cNvSpPr>
          <p:nvPr>
            <p:ph type="sldNum" idx="12"/>
          </p:nvPr>
        </p:nvSpPr>
        <p:spPr>
          <a:xfrm>
            <a:off x="11296611" y="6217622"/>
            <a:ext cx="731600" cy="524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573507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1"/>
        <p:cNvGrpSpPr/>
        <p:nvPr/>
      </p:nvGrpSpPr>
      <p:grpSpPr>
        <a:xfrm>
          <a:off x="0" y="0"/>
          <a:ext cx="0" cy="0"/>
          <a:chOff x="0" y="0"/>
          <a:chExt cx="0" cy="0"/>
        </a:xfrm>
      </p:grpSpPr>
      <p:sp>
        <p:nvSpPr>
          <p:cNvPr id="52" name="Google Shape;52;p34"/>
          <p:cNvSpPr txBox="1">
            <a:spLocks noGrp="1"/>
          </p:cNvSpPr>
          <p:nvPr>
            <p:ph type="title" hasCustomPrompt="1"/>
          </p:nvPr>
        </p:nvSpPr>
        <p:spPr>
          <a:xfrm>
            <a:off x="415600" y="1474833"/>
            <a:ext cx="11360800" cy="26181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53" name="Google Shape;53;p34"/>
          <p:cNvSpPr txBox="1">
            <a:spLocks noGrp="1"/>
          </p:cNvSpPr>
          <p:nvPr>
            <p:ph type="body" idx="1"/>
          </p:nvPr>
        </p:nvSpPr>
        <p:spPr>
          <a:xfrm>
            <a:off x="415600" y="4202967"/>
            <a:ext cx="11360800" cy="17343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54" name="Google Shape;54;p34"/>
          <p:cNvSpPr txBox="1">
            <a:spLocks noGrp="1"/>
          </p:cNvSpPr>
          <p:nvPr>
            <p:ph type="sldNum" idx="12"/>
          </p:nvPr>
        </p:nvSpPr>
        <p:spPr>
          <a:xfrm>
            <a:off x="11296611" y="6217622"/>
            <a:ext cx="731600" cy="524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78562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reverse">
  <p:cSld name="Blank reverse">
    <p:bg>
      <p:bgPr>
        <a:solidFill>
          <a:srgbClr val="000000"/>
        </a:solidFill>
        <a:effectLst/>
      </p:bgPr>
    </p:bg>
    <p:spTree>
      <p:nvGrpSpPr>
        <p:cNvPr id="1" name="Shape 51"/>
        <p:cNvGrpSpPr/>
        <p:nvPr/>
      </p:nvGrpSpPr>
      <p:grpSpPr>
        <a:xfrm>
          <a:off x="0" y="0"/>
          <a:ext cx="0" cy="0"/>
          <a:chOff x="0" y="0"/>
          <a:chExt cx="0" cy="0"/>
        </a:xfrm>
      </p:grpSpPr>
      <p:sp>
        <p:nvSpPr>
          <p:cNvPr id="52" name="Google Shape;52;p11"/>
          <p:cNvSpPr/>
          <p:nvPr/>
        </p:nvSpPr>
        <p:spPr>
          <a:xfrm>
            <a:off x="264800" y="264800"/>
            <a:ext cx="11662400" cy="6347600"/>
          </a:xfrm>
          <a:prstGeom prst="frame">
            <a:avLst>
              <a:gd name="adj1" fmla="val 4126"/>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53" name="Google Shape;53;p11"/>
          <p:cNvSpPr txBox="1">
            <a:spLocks noGrp="1"/>
          </p:cNvSpPr>
          <p:nvPr>
            <p:ph type="sldNum" idx="12"/>
          </p:nvPr>
        </p:nvSpPr>
        <p:spPr>
          <a:xfrm>
            <a:off x="10879332" y="5857704"/>
            <a:ext cx="731600" cy="524800"/>
          </a:xfrm>
          <a:prstGeom prst="rect">
            <a:avLst/>
          </a:prstGeom>
        </p:spPr>
        <p:txBody>
          <a:bodyPr spcFirstLastPara="1" wrap="square" lIns="91425" tIns="91425" rIns="91425" bIns="91425" anchor="ctr"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28686561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335B0C6-D954-4D17-88E1-E39DACFB09A0}" type="datetime1">
              <a:rPr lang="en-US" smtClean="0"/>
              <a:t>9/4/2020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DDC6C2-751B-43BC-BCC4-85F45CE88A2F}" type="slidenum">
              <a:rPr lang="en-US" smtClean="0"/>
              <a:t>‹#›</a:t>
            </a:fld>
            <a:endParaRPr lang="en-US" dirty="0"/>
          </a:p>
        </p:txBody>
      </p:sp>
    </p:spTree>
    <p:extLst>
      <p:ext uri="{BB962C8B-B14F-4D97-AF65-F5344CB8AC3E}">
        <p14:creationId xmlns:p14="http://schemas.microsoft.com/office/powerpoint/2010/main" val="9360324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A85925A-2251-42F8-899C-83189BFC262A}" type="datetime1">
              <a:rPr lang="en-US" smtClean="0"/>
              <a:t>9/4/2020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DDC6C2-751B-43BC-BCC4-85F45CE88A2F}" type="slidenum">
              <a:rPr lang="en-US" smtClean="0"/>
              <a:t>‹#›</a:t>
            </a:fld>
            <a:endParaRPr lang="en-US" dirty="0"/>
          </a:p>
        </p:txBody>
      </p:sp>
    </p:spTree>
    <p:extLst>
      <p:ext uri="{BB962C8B-B14F-4D97-AF65-F5344CB8AC3E}">
        <p14:creationId xmlns:p14="http://schemas.microsoft.com/office/powerpoint/2010/main" val="6804513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A3DDEB6-DE25-41CA-A857-E39E34AF2A03}" type="datetime1">
              <a:rPr lang="en-US" smtClean="0"/>
              <a:t>9/4/2020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DDC6C2-751B-43BC-BCC4-85F45CE88A2F}" type="slidenum">
              <a:rPr lang="en-US" smtClean="0"/>
              <a:t>‹#›</a:t>
            </a:fld>
            <a:endParaRPr lang="en-US" dirty="0"/>
          </a:p>
        </p:txBody>
      </p:sp>
    </p:spTree>
    <p:extLst>
      <p:ext uri="{BB962C8B-B14F-4D97-AF65-F5344CB8AC3E}">
        <p14:creationId xmlns:p14="http://schemas.microsoft.com/office/powerpoint/2010/main" val="12313113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93DD911-FA3B-41AB-91DA-1B374BA23B18}" type="datetime1">
              <a:rPr lang="en-US" smtClean="0"/>
              <a:t>9/4/2020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DDDC6C2-751B-43BC-BCC4-85F45CE88A2F}" type="slidenum">
              <a:rPr lang="en-US" smtClean="0"/>
              <a:t>‹#›</a:t>
            </a:fld>
            <a:endParaRPr lang="en-US" dirty="0"/>
          </a:p>
        </p:txBody>
      </p:sp>
    </p:spTree>
    <p:extLst>
      <p:ext uri="{BB962C8B-B14F-4D97-AF65-F5344CB8AC3E}">
        <p14:creationId xmlns:p14="http://schemas.microsoft.com/office/powerpoint/2010/main" val="39892689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85C8EA0-50D8-48A4-BC1C-748FB1919FE4}" type="datetime1">
              <a:rPr lang="en-US" smtClean="0"/>
              <a:t>9/4/2020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DDDC6C2-751B-43BC-BCC4-85F45CE88A2F}" type="slidenum">
              <a:rPr lang="en-US" smtClean="0"/>
              <a:t>‹#›</a:t>
            </a:fld>
            <a:endParaRPr lang="en-US" dirty="0"/>
          </a:p>
        </p:txBody>
      </p:sp>
    </p:spTree>
    <p:extLst>
      <p:ext uri="{BB962C8B-B14F-4D97-AF65-F5344CB8AC3E}">
        <p14:creationId xmlns:p14="http://schemas.microsoft.com/office/powerpoint/2010/main" val="27242538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D690170-F934-42EB-8068-8BEA904646EA}" type="datetime1">
              <a:rPr lang="en-US" smtClean="0"/>
              <a:t>9/4/2020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DDDC6C2-751B-43BC-BCC4-85F45CE88A2F}" type="slidenum">
              <a:rPr lang="en-US" smtClean="0"/>
              <a:t>‹#›</a:t>
            </a:fld>
            <a:endParaRPr lang="en-US" dirty="0"/>
          </a:p>
        </p:txBody>
      </p:sp>
    </p:spTree>
    <p:extLst>
      <p:ext uri="{BB962C8B-B14F-4D97-AF65-F5344CB8AC3E}">
        <p14:creationId xmlns:p14="http://schemas.microsoft.com/office/powerpoint/2010/main" val="1964315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
        <p:cNvGrpSpPr/>
        <p:nvPr/>
      </p:nvGrpSpPr>
      <p:grpSpPr>
        <a:xfrm>
          <a:off x="0" y="0"/>
          <a:ext cx="0" cy="0"/>
          <a:chOff x="0" y="0"/>
          <a:chExt cx="0" cy="0"/>
        </a:xfrm>
      </p:grpSpPr>
      <p:sp>
        <p:nvSpPr>
          <p:cNvPr id="14" name="Google Shape;14;p24"/>
          <p:cNvSpPr txBox="1">
            <a:spLocks noGrp="1"/>
          </p:cNvSpPr>
          <p:nvPr>
            <p:ph type="title"/>
          </p:nvPr>
        </p:nvSpPr>
        <p:spPr>
          <a:xfrm>
            <a:off x="415600" y="593367"/>
            <a:ext cx="11360800" cy="763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24"/>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6" name="Google Shape;16;p24"/>
          <p:cNvSpPr txBox="1">
            <a:spLocks noGrp="1"/>
          </p:cNvSpPr>
          <p:nvPr>
            <p:ph type="sldNum" idx="12"/>
          </p:nvPr>
        </p:nvSpPr>
        <p:spPr>
          <a:xfrm>
            <a:off x="11296611" y="6217622"/>
            <a:ext cx="731600" cy="524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328356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A14B04-4EAB-4B2C-9FC4-A235C4724930}" type="datetime1">
              <a:rPr lang="en-US" smtClean="0"/>
              <a:t>9/4/2020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DDDC6C2-751B-43BC-BCC4-85F45CE88A2F}" type="slidenum">
              <a:rPr lang="en-US" smtClean="0"/>
              <a:t>‹#›</a:t>
            </a:fld>
            <a:endParaRPr lang="en-US" dirty="0"/>
          </a:p>
        </p:txBody>
      </p:sp>
    </p:spTree>
    <p:extLst>
      <p:ext uri="{BB962C8B-B14F-4D97-AF65-F5344CB8AC3E}">
        <p14:creationId xmlns:p14="http://schemas.microsoft.com/office/powerpoint/2010/main" val="30334476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7930636-6C41-4CBB-87CC-F486FE3D62C6}" type="datetime1">
              <a:rPr lang="en-US" smtClean="0"/>
              <a:t>9/4/2020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DDDC6C2-751B-43BC-BCC4-85F45CE88A2F}" type="slidenum">
              <a:rPr lang="en-US" smtClean="0"/>
              <a:t>‹#›</a:t>
            </a:fld>
            <a:endParaRPr lang="en-US" dirty="0"/>
          </a:p>
        </p:txBody>
      </p:sp>
    </p:spTree>
    <p:extLst>
      <p:ext uri="{BB962C8B-B14F-4D97-AF65-F5344CB8AC3E}">
        <p14:creationId xmlns:p14="http://schemas.microsoft.com/office/powerpoint/2010/main" val="33252010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3D0F4EB-39B2-47AC-98F2-620604992F1B}" type="datetime1">
              <a:rPr lang="en-US" smtClean="0"/>
              <a:t>9/4/2020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DDDC6C2-751B-43BC-BCC4-85F45CE88A2F}" type="slidenum">
              <a:rPr lang="en-US" smtClean="0"/>
              <a:t>‹#›</a:t>
            </a:fld>
            <a:endParaRPr lang="en-US" dirty="0"/>
          </a:p>
        </p:txBody>
      </p:sp>
    </p:spTree>
    <p:extLst>
      <p:ext uri="{BB962C8B-B14F-4D97-AF65-F5344CB8AC3E}">
        <p14:creationId xmlns:p14="http://schemas.microsoft.com/office/powerpoint/2010/main" val="13711809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247DDF-1CB6-425F-80E8-F913F97DD45D}" type="datetime1">
              <a:rPr lang="en-US" smtClean="0"/>
              <a:t>9/4/2020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DDC6C2-751B-43BC-BCC4-85F45CE88A2F}" type="slidenum">
              <a:rPr lang="en-US" smtClean="0"/>
              <a:t>‹#›</a:t>
            </a:fld>
            <a:endParaRPr lang="en-US" dirty="0"/>
          </a:p>
        </p:txBody>
      </p:sp>
    </p:spTree>
    <p:extLst>
      <p:ext uri="{BB962C8B-B14F-4D97-AF65-F5344CB8AC3E}">
        <p14:creationId xmlns:p14="http://schemas.microsoft.com/office/powerpoint/2010/main" val="38846228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6C710E-EC27-40FA-AD40-FBF120B7D5C2}" type="datetime1">
              <a:rPr lang="en-US" smtClean="0"/>
              <a:t>9/4/2020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DDC6C2-751B-43BC-BCC4-85F45CE88A2F}" type="slidenum">
              <a:rPr lang="en-US" smtClean="0"/>
              <a:t>‹#›</a:t>
            </a:fld>
            <a:endParaRPr lang="en-US" dirty="0"/>
          </a:p>
        </p:txBody>
      </p:sp>
    </p:spTree>
    <p:extLst>
      <p:ext uri="{BB962C8B-B14F-4D97-AF65-F5344CB8AC3E}">
        <p14:creationId xmlns:p14="http://schemas.microsoft.com/office/powerpoint/2010/main" val="17092215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287765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563623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707796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98764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75279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17"/>
        <p:cNvGrpSpPr/>
        <p:nvPr/>
      </p:nvGrpSpPr>
      <p:grpSpPr>
        <a:xfrm>
          <a:off x="0" y="0"/>
          <a:ext cx="0" cy="0"/>
          <a:chOff x="0" y="0"/>
          <a:chExt cx="0" cy="0"/>
        </a:xfrm>
      </p:grpSpPr>
      <p:sp>
        <p:nvSpPr>
          <p:cNvPr id="18" name="Google Shape;18;p25"/>
          <p:cNvSpPr/>
          <p:nvPr/>
        </p:nvSpPr>
        <p:spPr>
          <a:xfrm>
            <a:off x="264800" y="264800"/>
            <a:ext cx="11662400" cy="6347600"/>
          </a:xfrm>
          <a:prstGeom prst="frame">
            <a:avLst>
              <a:gd name="adj1" fmla="val 4126"/>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19;p25"/>
          <p:cNvSpPr txBox="1">
            <a:spLocks noGrp="1"/>
          </p:cNvSpPr>
          <p:nvPr>
            <p:ph type="ctrTitle"/>
          </p:nvPr>
        </p:nvSpPr>
        <p:spPr>
          <a:xfrm>
            <a:off x="1398300" y="4078167"/>
            <a:ext cx="6552000" cy="15464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Tree>
    <p:extLst>
      <p:ext uri="{BB962C8B-B14F-4D97-AF65-F5344CB8AC3E}">
        <p14:creationId xmlns:p14="http://schemas.microsoft.com/office/powerpoint/2010/main" val="17360701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448281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593153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113637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93096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631599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057859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75"/>
        <p:cNvGrpSpPr/>
        <p:nvPr/>
      </p:nvGrpSpPr>
      <p:grpSpPr>
        <a:xfrm>
          <a:off x="0" y="0"/>
          <a:ext cx="0" cy="0"/>
          <a:chOff x="0" y="0"/>
          <a:chExt cx="0" cy="0"/>
        </a:xfrm>
      </p:grpSpPr>
      <p:sp>
        <p:nvSpPr>
          <p:cNvPr id="76" name="Google Shape;76;p17"/>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7" name="Google Shape;77;p17"/>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78" name="Google Shape;78;p17"/>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9" name="Google Shape;79;p17"/>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80" name="Google Shape;80;p17"/>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191683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5F6212D-DE48-4FDA-9DD0-281065D1D4BB}" type="datetimeFigureOut">
              <a:rPr lang="en-US" smtClean="0"/>
              <a:t>9/4/2020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96FCE4-EC99-4A2E-BCCD-8DD58B290B8D}" type="slidenum">
              <a:rPr lang="en-US" smtClean="0"/>
              <a:t>‹#›</a:t>
            </a:fld>
            <a:endParaRPr lang="en-US"/>
          </a:p>
        </p:txBody>
      </p:sp>
    </p:spTree>
    <p:extLst>
      <p:ext uri="{BB962C8B-B14F-4D97-AF65-F5344CB8AC3E}">
        <p14:creationId xmlns:p14="http://schemas.microsoft.com/office/powerpoint/2010/main" val="33337157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F6212D-DE48-4FDA-9DD0-281065D1D4BB}" type="datetimeFigureOut">
              <a:rPr lang="en-US" smtClean="0"/>
              <a:t>9/4/2020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96FCE4-EC99-4A2E-BCCD-8DD58B290B8D}" type="slidenum">
              <a:rPr lang="en-US" smtClean="0"/>
              <a:t>‹#›</a:t>
            </a:fld>
            <a:endParaRPr lang="en-US"/>
          </a:p>
        </p:txBody>
      </p:sp>
    </p:spTree>
    <p:extLst>
      <p:ext uri="{BB962C8B-B14F-4D97-AF65-F5344CB8AC3E}">
        <p14:creationId xmlns:p14="http://schemas.microsoft.com/office/powerpoint/2010/main" val="41441804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5F6212D-DE48-4FDA-9DD0-281065D1D4BB}" type="datetimeFigureOut">
              <a:rPr lang="en-US" smtClean="0"/>
              <a:t>9/4/2020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96FCE4-EC99-4A2E-BCCD-8DD58B290B8D}" type="slidenum">
              <a:rPr lang="en-US" smtClean="0"/>
              <a:t>‹#›</a:t>
            </a:fld>
            <a:endParaRPr lang="en-US"/>
          </a:p>
        </p:txBody>
      </p:sp>
    </p:spTree>
    <p:extLst>
      <p:ext uri="{BB962C8B-B14F-4D97-AF65-F5344CB8AC3E}">
        <p14:creationId xmlns:p14="http://schemas.microsoft.com/office/powerpoint/2010/main" val="843816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
        <p:cNvGrpSpPr/>
        <p:nvPr/>
      </p:nvGrpSpPr>
      <p:grpSpPr>
        <a:xfrm>
          <a:off x="0" y="0"/>
          <a:ext cx="0" cy="0"/>
          <a:chOff x="0" y="0"/>
          <a:chExt cx="0" cy="0"/>
        </a:xfrm>
      </p:grpSpPr>
      <p:sp>
        <p:nvSpPr>
          <p:cNvPr id="21" name="Google Shape;21;p26"/>
          <p:cNvSpPr txBox="1">
            <a:spLocks noGrp="1"/>
          </p:cNvSpPr>
          <p:nvPr>
            <p:ph type="sldNum" idx="12"/>
          </p:nvPr>
        </p:nvSpPr>
        <p:spPr>
          <a:xfrm>
            <a:off x="11296611" y="6217622"/>
            <a:ext cx="731600" cy="524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336287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5F6212D-DE48-4FDA-9DD0-281065D1D4BB}" type="datetimeFigureOut">
              <a:rPr lang="en-US" smtClean="0"/>
              <a:t>9/4/2020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96FCE4-EC99-4A2E-BCCD-8DD58B290B8D}" type="slidenum">
              <a:rPr lang="en-US" smtClean="0"/>
              <a:t>‹#›</a:t>
            </a:fld>
            <a:endParaRPr lang="en-US"/>
          </a:p>
        </p:txBody>
      </p:sp>
    </p:spTree>
    <p:extLst>
      <p:ext uri="{BB962C8B-B14F-4D97-AF65-F5344CB8AC3E}">
        <p14:creationId xmlns:p14="http://schemas.microsoft.com/office/powerpoint/2010/main" val="8358159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5F6212D-DE48-4FDA-9DD0-281065D1D4BB}" type="datetimeFigureOut">
              <a:rPr lang="en-US" smtClean="0"/>
              <a:t>9/4/2020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96FCE4-EC99-4A2E-BCCD-8DD58B290B8D}" type="slidenum">
              <a:rPr lang="en-US" smtClean="0"/>
              <a:t>‹#›</a:t>
            </a:fld>
            <a:endParaRPr lang="en-US"/>
          </a:p>
        </p:txBody>
      </p:sp>
    </p:spTree>
    <p:extLst>
      <p:ext uri="{BB962C8B-B14F-4D97-AF65-F5344CB8AC3E}">
        <p14:creationId xmlns:p14="http://schemas.microsoft.com/office/powerpoint/2010/main" val="13220620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5F6212D-DE48-4FDA-9DD0-281065D1D4BB}" type="datetimeFigureOut">
              <a:rPr lang="en-US" smtClean="0"/>
              <a:t>9/4/2020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96FCE4-EC99-4A2E-BCCD-8DD58B290B8D}" type="slidenum">
              <a:rPr lang="en-US" smtClean="0"/>
              <a:t>‹#›</a:t>
            </a:fld>
            <a:endParaRPr lang="en-US"/>
          </a:p>
        </p:txBody>
      </p:sp>
    </p:spTree>
    <p:extLst>
      <p:ext uri="{BB962C8B-B14F-4D97-AF65-F5344CB8AC3E}">
        <p14:creationId xmlns:p14="http://schemas.microsoft.com/office/powerpoint/2010/main" val="33162960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F6212D-DE48-4FDA-9DD0-281065D1D4BB}" type="datetimeFigureOut">
              <a:rPr lang="en-US" smtClean="0"/>
              <a:t>9/4/2020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96FCE4-EC99-4A2E-BCCD-8DD58B290B8D}" type="slidenum">
              <a:rPr lang="en-US" smtClean="0"/>
              <a:t>‹#›</a:t>
            </a:fld>
            <a:endParaRPr lang="en-US"/>
          </a:p>
        </p:txBody>
      </p:sp>
    </p:spTree>
    <p:extLst>
      <p:ext uri="{BB962C8B-B14F-4D97-AF65-F5344CB8AC3E}">
        <p14:creationId xmlns:p14="http://schemas.microsoft.com/office/powerpoint/2010/main" val="34225536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5F6212D-DE48-4FDA-9DD0-281065D1D4BB}" type="datetimeFigureOut">
              <a:rPr lang="en-US" smtClean="0"/>
              <a:t>9/4/2020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96FCE4-EC99-4A2E-BCCD-8DD58B290B8D}" type="slidenum">
              <a:rPr lang="en-US" smtClean="0"/>
              <a:t>‹#›</a:t>
            </a:fld>
            <a:endParaRPr lang="en-US"/>
          </a:p>
        </p:txBody>
      </p:sp>
    </p:spTree>
    <p:extLst>
      <p:ext uri="{BB962C8B-B14F-4D97-AF65-F5344CB8AC3E}">
        <p14:creationId xmlns:p14="http://schemas.microsoft.com/office/powerpoint/2010/main" val="33945313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5F6212D-DE48-4FDA-9DD0-281065D1D4BB}" type="datetimeFigureOut">
              <a:rPr lang="en-US" smtClean="0"/>
              <a:t>9/4/2020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96FCE4-EC99-4A2E-BCCD-8DD58B290B8D}" type="slidenum">
              <a:rPr lang="en-US" smtClean="0"/>
              <a:t>‹#›</a:t>
            </a:fld>
            <a:endParaRPr lang="en-US"/>
          </a:p>
        </p:txBody>
      </p:sp>
    </p:spTree>
    <p:extLst>
      <p:ext uri="{BB962C8B-B14F-4D97-AF65-F5344CB8AC3E}">
        <p14:creationId xmlns:p14="http://schemas.microsoft.com/office/powerpoint/2010/main" val="19957304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F6212D-DE48-4FDA-9DD0-281065D1D4BB}" type="datetimeFigureOut">
              <a:rPr lang="en-US" smtClean="0"/>
              <a:t>9/4/2020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96FCE4-EC99-4A2E-BCCD-8DD58B290B8D}" type="slidenum">
              <a:rPr lang="en-US" smtClean="0"/>
              <a:t>‹#›</a:t>
            </a:fld>
            <a:endParaRPr lang="en-US"/>
          </a:p>
        </p:txBody>
      </p:sp>
    </p:spTree>
    <p:extLst>
      <p:ext uri="{BB962C8B-B14F-4D97-AF65-F5344CB8AC3E}">
        <p14:creationId xmlns:p14="http://schemas.microsoft.com/office/powerpoint/2010/main" val="10612692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F6212D-DE48-4FDA-9DD0-281065D1D4BB}" type="datetimeFigureOut">
              <a:rPr lang="en-US" smtClean="0"/>
              <a:t>9/4/2020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96FCE4-EC99-4A2E-BCCD-8DD58B290B8D}" type="slidenum">
              <a:rPr lang="en-US" smtClean="0"/>
              <a:t>‹#›</a:t>
            </a:fld>
            <a:endParaRPr lang="en-US"/>
          </a:p>
        </p:txBody>
      </p:sp>
    </p:spTree>
    <p:extLst>
      <p:ext uri="{BB962C8B-B14F-4D97-AF65-F5344CB8AC3E}">
        <p14:creationId xmlns:p14="http://schemas.microsoft.com/office/powerpoint/2010/main" val="9166920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22"/>
        <p:cNvGrpSpPr/>
        <p:nvPr/>
      </p:nvGrpSpPr>
      <p:grpSpPr>
        <a:xfrm>
          <a:off x="0" y="0"/>
          <a:ext cx="0" cy="0"/>
          <a:chOff x="0" y="0"/>
          <a:chExt cx="0" cy="0"/>
        </a:xfrm>
      </p:grpSpPr>
      <p:sp>
        <p:nvSpPr>
          <p:cNvPr id="23" name="Google Shape;23;p27"/>
          <p:cNvSpPr txBox="1">
            <a:spLocks noGrp="1"/>
          </p:cNvSpPr>
          <p:nvPr>
            <p:ph type="title"/>
          </p:nvPr>
        </p:nvSpPr>
        <p:spPr>
          <a:xfrm>
            <a:off x="415600" y="593367"/>
            <a:ext cx="11360800" cy="763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4" name="Google Shape;24;p27"/>
          <p:cNvSpPr txBox="1">
            <a:spLocks noGrp="1"/>
          </p:cNvSpPr>
          <p:nvPr>
            <p:ph type="dt" idx="10"/>
          </p:nvPr>
        </p:nvSpPr>
        <p:spPr>
          <a:xfrm rot="5400000">
            <a:off x="10155641" y="1790701"/>
            <a:ext cx="990599" cy="304799"/>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5" name="Google Shape;25;p27"/>
          <p:cNvSpPr txBox="1">
            <a:spLocks noGrp="1"/>
          </p:cNvSpPr>
          <p:nvPr>
            <p:ph type="ftr" idx="11"/>
          </p:nvPr>
        </p:nvSpPr>
        <p:spPr>
          <a:xfrm rot="5400000">
            <a:off x="8951575" y="3225299"/>
            <a:ext cx="3859795" cy="304801"/>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6" name="Google Shape;26;p27"/>
          <p:cNvSpPr txBox="1">
            <a:spLocks noGrp="1"/>
          </p:cNvSpPr>
          <p:nvPr>
            <p:ph type="sldNum" idx="12"/>
          </p:nvPr>
        </p:nvSpPr>
        <p:spPr>
          <a:xfrm>
            <a:off x="11296611" y="6217622"/>
            <a:ext cx="731600" cy="524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96010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8"/>
          <p:cNvSpPr txBox="1">
            <a:spLocks noGrp="1"/>
          </p:cNvSpPr>
          <p:nvPr>
            <p:ph type="title"/>
          </p:nvPr>
        </p:nvSpPr>
        <p:spPr>
          <a:xfrm>
            <a:off x="415600" y="2867800"/>
            <a:ext cx="11360800" cy="11223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29" name="Google Shape;29;p28"/>
          <p:cNvSpPr txBox="1">
            <a:spLocks noGrp="1"/>
          </p:cNvSpPr>
          <p:nvPr>
            <p:ph type="sldNum" idx="12"/>
          </p:nvPr>
        </p:nvSpPr>
        <p:spPr>
          <a:xfrm>
            <a:off x="11296611" y="6217622"/>
            <a:ext cx="731600" cy="524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55737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0"/>
        <p:cNvGrpSpPr/>
        <p:nvPr/>
      </p:nvGrpSpPr>
      <p:grpSpPr>
        <a:xfrm>
          <a:off x="0" y="0"/>
          <a:ext cx="0" cy="0"/>
          <a:chOff x="0" y="0"/>
          <a:chExt cx="0" cy="0"/>
        </a:xfrm>
      </p:grpSpPr>
      <p:sp>
        <p:nvSpPr>
          <p:cNvPr id="31" name="Google Shape;31;p29"/>
          <p:cNvSpPr txBox="1">
            <a:spLocks noGrp="1"/>
          </p:cNvSpPr>
          <p:nvPr>
            <p:ph type="title"/>
          </p:nvPr>
        </p:nvSpPr>
        <p:spPr>
          <a:xfrm>
            <a:off x="415600" y="593367"/>
            <a:ext cx="11360800" cy="763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2" name="Google Shape;32;p29"/>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33" name="Google Shape;33;p29"/>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34" name="Google Shape;34;p29"/>
          <p:cNvSpPr txBox="1">
            <a:spLocks noGrp="1"/>
          </p:cNvSpPr>
          <p:nvPr>
            <p:ph type="sldNum" idx="12"/>
          </p:nvPr>
        </p:nvSpPr>
        <p:spPr>
          <a:xfrm>
            <a:off x="11296611" y="6217622"/>
            <a:ext cx="731600" cy="524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361025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5"/>
        <p:cNvGrpSpPr/>
        <p:nvPr/>
      </p:nvGrpSpPr>
      <p:grpSpPr>
        <a:xfrm>
          <a:off x="0" y="0"/>
          <a:ext cx="0" cy="0"/>
          <a:chOff x="0" y="0"/>
          <a:chExt cx="0" cy="0"/>
        </a:xfrm>
      </p:grpSpPr>
      <p:sp>
        <p:nvSpPr>
          <p:cNvPr id="36" name="Google Shape;36;p30"/>
          <p:cNvSpPr txBox="1">
            <a:spLocks noGrp="1"/>
          </p:cNvSpPr>
          <p:nvPr>
            <p:ph type="title"/>
          </p:nvPr>
        </p:nvSpPr>
        <p:spPr>
          <a:xfrm>
            <a:off x="415600" y="740800"/>
            <a:ext cx="3744000" cy="1007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7" name="Google Shape;37;p30"/>
          <p:cNvSpPr txBox="1">
            <a:spLocks noGrp="1"/>
          </p:cNvSpPr>
          <p:nvPr>
            <p:ph type="body" idx="1"/>
          </p:nvPr>
        </p:nvSpPr>
        <p:spPr>
          <a:xfrm>
            <a:off x="415600" y="1852800"/>
            <a:ext cx="3744000" cy="42393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38" name="Google Shape;38;p30"/>
          <p:cNvSpPr txBox="1">
            <a:spLocks noGrp="1"/>
          </p:cNvSpPr>
          <p:nvPr>
            <p:ph type="sldNum" idx="12"/>
          </p:nvPr>
        </p:nvSpPr>
        <p:spPr>
          <a:xfrm>
            <a:off x="11296611" y="6217622"/>
            <a:ext cx="731600" cy="524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16610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9"/>
        <p:cNvGrpSpPr/>
        <p:nvPr/>
      </p:nvGrpSpPr>
      <p:grpSpPr>
        <a:xfrm>
          <a:off x="0" y="0"/>
          <a:ext cx="0" cy="0"/>
          <a:chOff x="0" y="0"/>
          <a:chExt cx="0" cy="0"/>
        </a:xfrm>
      </p:grpSpPr>
      <p:sp>
        <p:nvSpPr>
          <p:cNvPr id="40" name="Google Shape;40;p31"/>
          <p:cNvSpPr txBox="1">
            <a:spLocks noGrp="1"/>
          </p:cNvSpPr>
          <p:nvPr>
            <p:ph type="title"/>
          </p:nvPr>
        </p:nvSpPr>
        <p:spPr>
          <a:xfrm>
            <a:off x="653667" y="600200"/>
            <a:ext cx="8490400" cy="54543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41" name="Google Shape;41;p31"/>
          <p:cNvSpPr txBox="1">
            <a:spLocks noGrp="1"/>
          </p:cNvSpPr>
          <p:nvPr>
            <p:ph type="sldNum" idx="12"/>
          </p:nvPr>
        </p:nvSpPr>
        <p:spPr>
          <a:xfrm>
            <a:off x="11296611" y="6217622"/>
            <a:ext cx="731600" cy="524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281002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2"/>
          <p:cNvSpPr txBox="1">
            <a:spLocks noGrp="1"/>
          </p:cNvSpPr>
          <p:nvPr>
            <p:ph type="title"/>
          </p:nvPr>
        </p:nvSpPr>
        <p:spPr>
          <a:xfrm>
            <a:off x="415600" y="593367"/>
            <a:ext cx="11360800" cy="7635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22"/>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22"/>
          <p:cNvSpPr txBox="1">
            <a:spLocks noGrp="1"/>
          </p:cNvSpPr>
          <p:nvPr>
            <p:ph type="sldNum" idx="12"/>
          </p:nvPr>
        </p:nvSpPr>
        <p:spPr>
          <a:xfrm>
            <a:off x="11296611" y="6217622"/>
            <a:ext cx="7316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2969223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30D448-6B94-4C9F-BD7D-2BA7DE3A3CBF}" type="datetime1">
              <a:rPr lang="en-US" smtClean="0"/>
              <a:t>9/4/2020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DDC6C2-751B-43BC-BCC4-85F45CE88A2F}" type="slidenum">
              <a:rPr lang="en-US" smtClean="0"/>
              <a:t>‹#›</a:t>
            </a:fld>
            <a:endParaRPr lang="en-US" dirty="0"/>
          </a:p>
        </p:txBody>
      </p:sp>
    </p:spTree>
    <p:extLst>
      <p:ext uri="{BB962C8B-B14F-4D97-AF65-F5344CB8AC3E}">
        <p14:creationId xmlns:p14="http://schemas.microsoft.com/office/powerpoint/2010/main" val="153465976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17451298"/>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9/4/2020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000000-1234-1234-1234-123412341234}" type="slidenum">
              <a:rPr lang="en-US" smtClean="0"/>
              <a:pPr/>
              <a:t>‹#›</a:t>
            </a:fld>
            <a:endParaRPr lang="en-US"/>
          </a:p>
        </p:txBody>
      </p:sp>
    </p:spTree>
    <p:extLst>
      <p:ext uri="{BB962C8B-B14F-4D97-AF65-F5344CB8AC3E}">
        <p14:creationId xmlns:p14="http://schemas.microsoft.com/office/powerpoint/2010/main" val="3119691672"/>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hyperlink" Target="https://regionalchange.ucdavis.edu/sites/g/files/dgvnsk986/files/inline-files/Map5%20Proximity%20of%20DUCs%20to%20In%E2%80%90Compliance%20Public%20Systems%20v2.xlsx" TargetMode="External"/><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6.tiff"/></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jpeg"/></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1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3" Type="http://schemas.openxmlformats.org/officeDocument/2006/relationships/hyperlink" Target="file:///C:\Users\cpace\Downloads\international-humanitarian-capstone-design-project-option-a-model-for-success.pdf" TargetMode="External"/><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15.xml"/><Relationship Id="rId4" Type="http://schemas.openxmlformats.org/officeDocument/2006/relationships/image" Target="../media/image43.png"/></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hyperlink" Target="https://nature.berkeley.edu/morellofroschlab/about/" TargetMode="External"/><Relationship Id="rId2" Type="http://schemas.openxmlformats.org/officeDocument/2006/relationships/hyperlink" Target="mailto:Cpace@Berkeley.edu" TargetMode="External"/><Relationship Id="rId1" Type="http://schemas.openxmlformats.org/officeDocument/2006/relationships/slideLayout" Target="../slideLayouts/slideLayout15.xml"/><Relationship Id="rId5" Type="http://schemas.openxmlformats.org/officeDocument/2006/relationships/hyperlink" Target="https://drinkingwatertool.communitywatercenter.org/" TargetMode="External"/><Relationship Id="rId4" Type="http://schemas.openxmlformats.org/officeDocument/2006/relationships/hyperlink" Target="https://www.communitywatercenter.org/#gsc.tab=0" TargetMode="External"/></Relationships>
</file>

<file path=ppt/slides/_rels/slide49.xml.rels><?xml version="1.0" encoding="UTF-8" standalone="yes"?>
<Relationships xmlns="http://schemas.openxmlformats.org/package/2006/relationships"><Relationship Id="rId8" Type="http://schemas.openxmlformats.org/officeDocument/2006/relationships/image" Target="../media/image47.tif"/><Relationship Id="rId13" Type="http://schemas.openxmlformats.org/officeDocument/2006/relationships/image" Target="../media/image52.jpeg"/><Relationship Id="rId3" Type="http://schemas.openxmlformats.org/officeDocument/2006/relationships/hyperlink" Target="https://www.communitywatercenter.org/" TargetMode="External"/><Relationship Id="rId7" Type="http://schemas.openxmlformats.org/officeDocument/2006/relationships/image" Target="../media/image46.jpeg"/><Relationship Id="rId12"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18.xml"/><Relationship Id="rId6" Type="http://schemas.openxmlformats.org/officeDocument/2006/relationships/image" Target="../media/image45.jpeg"/><Relationship Id="rId11" Type="http://schemas.openxmlformats.org/officeDocument/2006/relationships/image" Target="../media/image50.jpeg"/><Relationship Id="rId5" Type="http://schemas.openxmlformats.org/officeDocument/2006/relationships/hyperlink" Target="https://oehha.ca.gov/" TargetMode="External"/><Relationship Id="rId10" Type="http://schemas.openxmlformats.org/officeDocument/2006/relationships/image" Target="../media/image49.jpeg"/><Relationship Id="rId4" Type="http://schemas.openxmlformats.org/officeDocument/2006/relationships/hyperlink" Target="https://chss.sfsu.edu/news-announce/meet-new-faculty" TargetMode="External"/><Relationship Id="rId9" Type="http://schemas.openxmlformats.org/officeDocument/2006/relationships/image" Target="../media/image48.jpeg"/><Relationship Id="rId14" Type="http://schemas.openxmlformats.org/officeDocument/2006/relationships/image" Target="../media/image53.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7.xml"/></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0.xml"/><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25.xml"/><Relationship Id="rId4" Type="http://schemas.openxmlformats.org/officeDocument/2006/relationships/image" Target="../media/image56.png"/></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3.xml"/><Relationship Id="rId1" Type="http://schemas.openxmlformats.org/officeDocument/2006/relationships/slideLayout" Target="../slideLayouts/slideLayout25.xml"/><Relationship Id="rId5" Type="http://schemas.openxmlformats.org/officeDocument/2006/relationships/image" Target="../media/image57.png"/><Relationship Id="rId4" Type="http://schemas.openxmlformats.org/officeDocument/2006/relationships/image" Target="../media/image56.png"/></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4.xml"/><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5.xml"/><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6.xml"/><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7.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8.xml"/><Relationship Id="rId1" Type="http://schemas.openxmlformats.org/officeDocument/2006/relationships/slideLayout" Target="../slideLayouts/slideLayout25.xml"/></Relationships>
</file>

<file path=ppt/slides/_rels/slide6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9.xml"/><Relationship Id="rId1" Type="http://schemas.openxmlformats.org/officeDocument/2006/relationships/slideLayout" Target="../slideLayouts/slideLayout25.xml"/><Relationship Id="rId4" Type="http://schemas.openxmlformats.org/officeDocument/2006/relationships/image" Target="../media/image64.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7.xml"/></Relationships>
</file>

<file path=ppt/slides/_rels/slide6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1.xml"/><Relationship Id="rId1" Type="http://schemas.openxmlformats.org/officeDocument/2006/relationships/slideLayout" Target="../slideLayouts/slideLayout27.xml"/></Relationships>
</file>

<file path=ppt/slides/_rels/slide6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2.xml"/><Relationship Id="rId1" Type="http://schemas.openxmlformats.org/officeDocument/2006/relationships/slideLayout" Target="../slideLayouts/slideLayout35.xml"/></Relationships>
</file>

<file path=ppt/slides/_rels/slide6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3.xml"/><Relationship Id="rId1" Type="http://schemas.openxmlformats.org/officeDocument/2006/relationships/slideLayout" Target="../slideLayouts/slideLayout27.xml"/></Relationships>
</file>

<file path=ppt/slides/_rels/slide6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4.xml"/><Relationship Id="rId1" Type="http://schemas.openxmlformats.org/officeDocument/2006/relationships/slideLayout" Target="../slideLayouts/slideLayout2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6.xml"/></Relationships>
</file>

<file path=ppt/slides/_rels/slide6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6.xml"/><Relationship Id="rId1" Type="http://schemas.openxmlformats.org/officeDocument/2006/relationships/slideLayout" Target="../slideLayouts/slideLayout27.xml"/><Relationship Id="rId4" Type="http://schemas.openxmlformats.org/officeDocument/2006/relationships/image" Target="../media/image70.png"/></Relationships>
</file>

<file path=ppt/slides/_rels/slide6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7.xml"/><Relationship Id="rId1" Type="http://schemas.openxmlformats.org/officeDocument/2006/relationships/slideLayout" Target="../slideLayouts/slideLayout27.xml"/><Relationship Id="rId4" Type="http://schemas.openxmlformats.org/officeDocument/2006/relationships/image" Target="../media/image72.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8.xml"/><Relationship Id="rId1" Type="http://schemas.openxmlformats.org/officeDocument/2006/relationships/slideLayout" Target="../slideLayouts/slideLayout27.xml"/><Relationship Id="rId4" Type="http://schemas.openxmlformats.org/officeDocument/2006/relationships/image" Target="../media/image74.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60.xml"/><Relationship Id="rId1" Type="http://schemas.openxmlformats.org/officeDocument/2006/relationships/slideLayout" Target="../slideLayouts/slideLayout36.xml"/><Relationship Id="rId5" Type="http://schemas.openxmlformats.org/officeDocument/2006/relationships/image" Target="../media/image77.png"/><Relationship Id="rId4" Type="http://schemas.openxmlformats.org/officeDocument/2006/relationships/image" Target="../media/image76.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b="1" dirty="0"/>
              <a:t>Models of community partnerships  for environmental justice , applications and impacts</a:t>
            </a:r>
            <a:r>
              <a:rPr lang="en-US" sz="3600" b="1" dirty="0" smtClean="0"/>
              <a:t>:</a:t>
            </a:r>
            <a:endParaRPr lang="en-US" sz="3600" b="1" dirty="0"/>
          </a:p>
        </p:txBody>
      </p:sp>
      <p:sp>
        <p:nvSpPr>
          <p:cNvPr id="3" name="Subtitle 2"/>
          <p:cNvSpPr>
            <a:spLocks noGrp="1"/>
          </p:cNvSpPr>
          <p:nvPr>
            <p:ph type="subTitle" idx="1"/>
          </p:nvPr>
        </p:nvSpPr>
        <p:spPr>
          <a:xfrm>
            <a:off x="1524000" y="3602038"/>
            <a:ext cx="9144000" cy="943836"/>
          </a:xfrm>
        </p:spPr>
        <p:txBody>
          <a:bodyPr/>
          <a:lstStyle/>
          <a:p>
            <a:r>
              <a:rPr lang="en-US" b="1" dirty="0" smtClean="0"/>
              <a:t>Challenges and solutions for supporting community partners</a:t>
            </a:r>
          </a:p>
          <a:p>
            <a:r>
              <a:rPr lang="en-US" b="1" dirty="0"/>
              <a:t>July 14th, 2020</a:t>
            </a:r>
          </a:p>
        </p:txBody>
      </p:sp>
    </p:spTree>
    <p:extLst>
      <p:ext uri="{BB962C8B-B14F-4D97-AF65-F5344CB8AC3E}">
        <p14:creationId xmlns:p14="http://schemas.microsoft.com/office/powerpoint/2010/main" val="32891681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5B426-9A04-AE4E-868A-7A290ED36A92}"/>
              </a:ext>
            </a:extLst>
          </p:cNvPr>
          <p:cNvSpPr>
            <a:spLocks noGrp="1"/>
          </p:cNvSpPr>
          <p:nvPr>
            <p:ph type="ctrTitle"/>
          </p:nvPr>
        </p:nvSpPr>
        <p:spPr/>
        <p:txBody>
          <a:bodyPr/>
          <a:lstStyle/>
          <a:p>
            <a:endParaRPr lang="en-US"/>
          </a:p>
        </p:txBody>
      </p:sp>
      <p:pic>
        <p:nvPicPr>
          <p:cNvPr id="3" name="Picture 2">
            <a:extLst>
              <a:ext uri="{FF2B5EF4-FFF2-40B4-BE49-F238E27FC236}">
                <a16:creationId xmlns:a16="http://schemas.microsoft.com/office/drawing/2014/main" id="{9AF7FC5D-E4CE-9E42-9C61-4614FCEA6552}"/>
              </a:ext>
            </a:extLst>
          </p:cNvPr>
          <p:cNvPicPr>
            <a:picLocks noChangeAspect="1"/>
          </p:cNvPicPr>
          <p:nvPr/>
        </p:nvPicPr>
        <p:blipFill>
          <a:blip r:embed="rId2"/>
          <a:stretch>
            <a:fillRect/>
          </a:stretch>
        </p:blipFill>
        <p:spPr>
          <a:xfrm>
            <a:off x="1656522" y="99392"/>
            <a:ext cx="9011478" cy="6758609"/>
          </a:xfrm>
          <a:prstGeom prst="rect">
            <a:avLst/>
          </a:prstGeom>
        </p:spPr>
      </p:pic>
    </p:spTree>
    <p:extLst>
      <p:ext uri="{BB962C8B-B14F-4D97-AF65-F5344CB8AC3E}">
        <p14:creationId xmlns:p14="http://schemas.microsoft.com/office/powerpoint/2010/main" val="28028703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93502E0-7BC0-8149-A7A4-4A7E2BD2A5C3}"/>
              </a:ext>
            </a:extLst>
          </p:cNvPr>
          <p:cNvSpPr>
            <a:spLocks noGrp="1"/>
          </p:cNvSpPr>
          <p:nvPr>
            <p:ph type="sldNum" idx="12"/>
          </p:nvPr>
        </p:nvSpPr>
        <p:spPr/>
        <p:txBody>
          <a:bodyPr/>
          <a:lstStyle/>
          <a:p>
            <a:fld id="{00000000-1234-1234-1234-123412341234}" type="slidenum">
              <a:rPr lang="en-US" kern="0">
                <a:solidFill>
                  <a:srgbClr val="595959"/>
                </a:solidFill>
              </a:rPr>
              <a:pPr/>
              <a:t>11</a:t>
            </a:fld>
            <a:endParaRPr lang="en-US" kern="0">
              <a:solidFill>
                <a:srgbClr val="595959"/>
              </a:solidFill>
            </a:endParaRPr>
          </a:p>
        </p:txBody>
      </p:sp>
      <p:pic>
        <p:nvPicPr>
          <p:cNvPr id="3" name="Picture 2">
            <a:extLst>
              <a:ext uri="{FF2B5EF4-FFF2-40B4-BE49-F238E27FC236}">
                <a16:creationId xmlns:a16="http://schemas.microsoft.com/office/drawing/2014/main" id="{F80D61DB-5D5A-7741-9D0A-81466B37C7D6}"/>
              </a:ext>
            </a:extLst>
          </p:cNvPr>
          <p:cNvPicPr>
            <a:picLocks noChangeAspect="1"/>
          </p:cNvPicPr>
          <p:nvPr/>
        </p:nvPicPr>
        <p:blipFill>
          <a:blip r:embed="rId2"/>
          <a:stretch>
            <a:fillRect/>
          </a:stretch>
        </p:blipFill>
        <p:spPr>
          <a:xfrm>
            <a:off x="1630017" y="79514"/>
            <a:ext cx="9130748" cy="6848061"/>
          </a:xfrm>
          <a:prstGeom prst="rect">
            <a:avLst/>
          </a:prstGeom>
        </p:spPr>
      </p:pic>
    </p:spTree>
    <p:extLst>
      <p:ext uri="{BB962C8B-B14F-4D97-AF65-F5344CB8AC3E}">
        <p14:creationId xmlns:p14="http://schemas.microsoft.com/office/powerpoint/2010/main" val="25153773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FF1DA57-DCBA-C944-85BB-A738AD3B538E}"/>
              </a:ext>
            </a:extLst>
          </p:cNvPr>
          <p:cNvSpPr>
            <a:spLocks noGrp="1"/>
          </p:cNvSpPr>
          <p:nvPr>
            <p:ph type="sldNum" idx="12"/>
          </p:nvPr>
        </p:nvSpPr>
        <p:spPr/>
        <p:txBody>
          <a:bodyPr/>
          <a:lstStyle/>
          <a:p>
            <a:fld id="{00000000-1234-1234-1234-123412341234}" type="slidenum">
              <a:rPr lang="en-US" kern="0">
                <a:solidFill>
                  <a:srgbClr val="595959"/>
                </a:solidFill>
              </a:rPr>
              <a:pPr/>
              <a:t>12</a:t>
            </a:fld>
            <a:endParaRPr lang="en-US" kern="0">
              <a:solidFill>
                <a:srgbClr val="595959"/>
              </a:solidFill>
            </a:endParaRPr>
          </a:p>
        </p:txBody>
      </p:sp>
      <p:pic>
        <p:nvPicPr>
          <p:cNvPr id="3" name="Picture 2">
            <a:extLst>
              <a:ext uri="{FF2B5EF4-FFF2-40B4-BE49-F238E27FC236}">
                <a16:creationId xmlns:a16="http://schemas.microsoft.com/office/drawing/2014/main" id="{A9B3AEA2-EFC8-A340-880F-6F85C21E1AEE}"/>
              </a:ext>
            </a:extLst>
          </p:cNvPr>
          <p:cNvPicPr>
            <a:picLocks noChangeAspect="1"/>
          </p:cNvPicPr>
          <p:nvPr/>
        </p:nvPicPr>
        <p:blipFill>
          <a:blip r:embed="rId2"/>
          <a:stretch>
            <a:fillRect/>
          </a:stretch>
        </p:blipFill>
        <p:spPr>
          <a:xfrm>
            <a:off x="1722784" y="149088"/>
            <a:ext cx="8945217" cy="6708913"/>
          </a:xfrm>
          <a:prstGeom prst="rect">
            <a:avLst/>
          </a:prstGeom>
        </p:spPr>
      </p:pic>
    </p:spTree>
    <p:extLst>
      <p:ext uri="{BB962C8B-B14F-4D97-AF65-F5344CB8AC3E}">
        <p14:creationId xmlns:p14="http://schemas.microsoft.com/office/powerpoint/2010/main" val="9025736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3E69452-30C9-954A-93D1-4C26D56EA510}"/>
              </a:ext>
            </a:extLst>
          </p:cNvPr>
          <p:cNvSpPr>
            <a:spLocks noGrp="1"/>
          </p:cNvSpPr>
          <p:nvPr>
            <p:ph type="sldNum" idx="12"/>
          </p:nvPr>
        </p:nvSpPr>
        <p:spPr/>
        <p:txBody>
          <a:bodyPr/>
          <a:lstStyle/>
          <a:p>
            <a:fld id="{00000000-1234-1234-1234-123412341234}" type="slidenum">
              <a:rPr lang="en-US" kern="0">
                <a:solidFill>
                  <a:srgbClr val="595959"/>
                </a:solidFill>
              </a:rPr>
              <a:pPr/>
              <a:t>13</a:t>
            </a:fld>
            <a:endParaRPr lang="en-US" kern="0">
              <a:solidFill>
                <a:srgbClr val="595959"/>
              </a:solidFill>
            </a:endParaRPr>
          </a:p>
        </p:txBody>
      </p:sp>
      <p:pic>
        <p:nvPicPr>
          <p:cNvPr id="3" name="Picture 2">
            <a:extLst>
              <a:ext uri="{FF2B5EF4-FFF2-40B4-BE49-F238E27FC236}">
                <a16:creationId xmlns:a16="http://schemas.microsoft.com/office/drawing/2014/main" id="{86B359EA-C94A-524A-B12E-D3B49556885F}"/>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8797684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56958AD-912A-AF47-95F6-E88BE4485550}"/>
              </a:ext>
            </a:extLst>
          </p:cNvPr>
          <p:cNvSpPr>
            <a:spLocks noGrp="1"/>
          </p:cNvSpPr>
          <p:nvPr>
            <p:ph type="sldNum" idx="12"/>
          </p:nvPr>
        </p:nvSpPr>
        <p:spPr/>
        <p:txBody>
          <a:bodyPr/>
          <a:lstStyle/>
          <a:p>
            <a:fld id="{00000000-1234-1234-1234-123412341234}" type="slidenum">
              <a:rPr lang="en-US" kern="0">
                <a:solidFill>
                  <a:srgbClr val="595959"/>
                </a:solidFill>
              </a:rPr>
              <a:pPr/>
              <a:t>14</a:t>
            </a:fld>
            <a:endParaRPr lang="en-US" kern="0">
              <a:solidFill>
                <a:srgbClr val="595959"/>
              </a:solidFill>
            </a:endParaRPr>
          </a:p>
        </p:txBody>
      </p:sp>
      <p:pic>
        <p:nvPicPr>
          <p:cNvPr id="3" name="Picture 2">
            <a:extLst>
              <a:ext uri="{FF2B5EF4-FFF2-40B4-BE49-F238E27FC236}">
                <a16:creationId xmlns:a16="http://schemas.microsoft.com/office/drawing/2014/main" id="{B9FCA7A2-5C87-9C4A-9E97-A15A83054808}"/>
              </a:ext>
            </a:extLst>
          </p:cNvPr>
          <p:cNvPicPr>
            <a:picLocks noChangeAspect="1"/>
          </p:cNvPicPr>
          <p:nvPr/>
        </p:nvPicPr>
        <p:blipFill>
          <a:blip r:embed="rId2"/>
          <a:stretch>
            <a:fillRect/>
          </a:stretch>
        </p:blipFill>
        <p:spPr>
          <a:xfrm>
            <a:off x="1789044" y="274628"/>
            <a:ext cx="8623593" cy="6467694"/>
          </a:xfrm>
          <a:prstGeom prst="rect">
            <a:avLst/>
          </a:prstGeom>
        </p:spPr>
      </p:pic>
    </p:spTree>
    <p:extLst>
      <p:ext uri="{BB962C8B-B14F-4D97-AF65-F5344CB8AC3E}">
        <p14:creationId xmlns:p14="http://schemas.microsoft.com/office/powerpoint/2010/main" val="30448402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0"/>
          <p:cNvSpPr txBox="1">
            <a:spLocks noGrp="1"/>
          </p:cNvSpPr>
          <p:nvPr>
            <p:ph type="sldNum" idx="12"/>
          </p:nvPr>
        </p:nvSpPr>
        <p:spPr>
          <a:xfrm>
            <a:off x="9996458" y="6217622"/>
            <a:ext cx="548700" cy="524700"/>
          </a:xfrm>
          <a:prstGeom prst="rect">
            <a:avLst/>
          </a:prstGeom>
          <a:noFill/>
          <a:ln>
            <a:noFill/>
          </a:ln>
        </p:spPr>
        <p:txBody>
          <a:bodyPr spcFirstLastPara="1" wrap="square" lIns="91425" tIns="91425" rIns="91425" bIns="91425" anchor="ctr" anchorCtr="0">
            <a:noAutofit/>
          </a:bodyPr>
          <a:lstStyle/>
          <a:p>
            <a:fld id="{00000000-1234-1234-1234-123412341234}" type="slidenum">
              <a:rPr lang="en-US" kern="0">
                <a:solidFill>
                  <a:srgbClr val="595959"/>
                </a:solidFill>
              </a:rPr>
              <a:pPr/>
              <a:t>15</a:t>
            </a:fld>
            <a:endParaRPr kern="0">
              <a:solidFill>
                <a:srgbClr val="595959"/>
              </a:solidFill>
            </a:endParaRPr>
          </a:p>
        </p:txBody>
      </p:sp>
      <p:pic>
        <p:nvPicPr>
          <p:cNvPr id="115" name="Google Shape;115;p1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837786" y="211792"/>
            <a:ext cx="8707373" cy="6530530"/>
          </a:xfrm>
          <a:prstGeom prst="rect">
            <a:avLst/>
          </a:prstGeom>
          <a:noFill/>
          <a:ln>
            <a:noFill/>
          </a:ln>
        </p:spPr>
      </p:pic>
      <p:pic>
        <p:nvPicPr>
          <p:cNvPr id="116" name="Google Shape;116;p10"/>
          <p:cNvPicPr preferRelativeResize="0"/>
          <p:nvPr/>
        </p:nvPicPr>
        <p:blipFill rotWithShape="1">
          <a:blip r:embed="rId4">
            <a:alphaModFix/>
          </a:blip>
          <a:srcRect/>
          <a:stretch/>
        </p:blipFill>
        <p:spPr>
          <a:xfrm>
            <a:off x="8928848" y="1"/>
            <a:ext cx="1739153" cy="2006525"/>
          </a:xfrm>
          <a:prstGeom prst="rect">
            <a:avLst/>
          </a:prstGeom>
          <a:noFill/>
          <a:ln w="9525" cap="flat" cmpd="sng">
            <a:solidFill>
              <a:schemeClr val="lt1"/>
            </a:solidFill>
            <a:prstDash val="solid"/>
            <a:round/>
            <a:headEnd type="none" w="sm" len="sm"/>
            <a:tailEnd type="none" w="sm" len="sm"/>
          </a:ln>
        </p:spPr>
      </p:pic>
    </p:spTree>
    <p:extLst>
      <p:ext uri="{BB962C8B-B14F-4D97-AF65-F5344CB8AC3E}">
        <p14:creationId xmlns:p14="http://schemas.microsoft.com/office/powerpoint/2010/main" val="11351369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58A941-AD91-C643-A9D1-17506EF63179}"/>
              </a:ext>
            </a:extLst>
          </p:cNvPr>
          <p:cNvSpPr>
            <a:spLocks noGrp="1"/>
          </p:cNvSpPr>
          <p:nvPr>
            <p:ph type="sldNum" idx="12"/>
          </p:nvPr>
        </p:nvSpPr>
        <p:spPr/>
        <p:txBody>
          <a:bodyPr/>
          <a:lstStyle/>
          <a:p>
            <a:fld id="{00000000-1234-1234-1234-123412341234}" type="slidenum">
              <a:rPr lang="en-US" kern="0">
                <a:solidFill>
                  <a:srgbClr val="595959"/>
                </a:solidFill>
              </a:rPr>
              <a:pPr/>
              <a:t>16</a:t>
            </a:fld>
            <a:endParaRPr lang="en-US" kern="0">
              <a:solidFill>
                <a:srgbClr val="595959"/>
              </a:solidFill>
            </a:endParaRPr>
          </a:p>
        </p:txBody>
      </p:sp>
      <p:pic>
        <p:nvPicPr>
          <p:cNvPr id="3" name="Picture 2">
            <a:extLst>
              <a:ext uri="{FF2B5EF4-FFF2-40B4-BE49-F238E27FC236}">
                <a16:creationId xmlns:a16="http://schemas.microsoft.com/office/drawing/2014/main" id="{D7756852-F393-224F-860A-84F4EDADF607}"/>
              </a:ext>
            </a:extLst>
          </p:cNvPr>
          <p:cNvPicPr>
            <a:picLocks noChangeAspect="1"/>
          </p:cNvPicPr>
          <p:nvPr/>
        </p:nvPicPr>
        <p:blipFill>
          <a:blip r:embed="rId2"/>
          <a:stretch>
            <a:fillRect/>
          </a:stretch>
        </p:blipFill>
        <p:spPr>
          <a:xfrm>
            <a:off x="1789044" y="198782"/>
            <a:ext cx="8756115" cy="6567087"/>
          </a:xfrm>
          <a:prstGeom prst="rect">
            <a:avLst/>
          </a:prstGeom>
        </p:spPr>
      </p:pic>
    </p:spTree>
    <p:extLst>
      <p:ext uri="{BB962C8B-B14F-4D97-AF65-F5344CB8AC3E}">
        <p14:creationId xmlns:p14="http://schemas.microsoft.com/office/powerpoint/2010/main" val="38686749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43B231A-7E62-B04F-A309-0BD9001C9828}"/>
              </a:ext>
            </a:extLst>
          </p:cNvPr>
          <p:cNvSpPr>
            <a:spLocks noGrp="1"/>
          </p:cNvSpPr>
          <p:nvPr>
            <p:ph type="sldNum" idx="12"/>
          </p:nvPr>
        </p:nvSpPr>
        <p:spPr/>
        <p:txBody>
          <a:bodyPr/>
          <a:lstStyle/>
          <a:p>
            <a:fld id="{00000000-1234-1234-1234-123412341234}" type="slidenum">
              <a:rPr lang="en-US" kern="0">
                <a:solidFill>
                  <a:srgbClr val="595959"/>
                </a:solidFill>
              </a:rPr>
              <a:pPr/>
              <a:t>17</a:t>
            </a:fld>
            <a:endParaRPr lang="en-US" kern="0">
              <a:solidFill>
                <a:srgbClr val="595959"/>
              </a:solidFill>
            </a:endParaRPr>
          </a:p>
        </p:txBody>
      </p:sp>
      <p:pic>
        <p:nvPicPr>
          <p:cNvPr id="3" name="Picture 2">
            <a:extLst>
              <a:ext uri="{FF2B5EF4-FFF2-40B4-BE49-F238E27FC236}">
                <a16:creationId xmlns:a16="http://schemas.microsoft.com/office/drawing/2014/main" id="{292133AB-5C9D-9642-B05D-4A284A798AA8}"/>
              </a:ext>
            </a:extLst>
          </p:cNvPr>
          <p:cNvPicPr>
            <a:picLocks noChangeAspect="1"/>
          </p:cNvPicPr>
          <p:nvPr/>
        </p:nvPicPr>
        <p:blipFill>
          <a:blip r:embed="rId2"/>
          <a:stretch>
            <a:fillRect/>
          </a:stretch>
        </p:blipFill>
        <p:spPr>
          <a:xfrm>
            <a:off x="1524000" y="0"/>
            <a:ext cx="9276522" cy="6957392"/>
          </a:xfrm>
          <a:prstGeom prst="rect">
            <a:avLst/>
          </a:prstGeom>
        </p:spPr>
      </p:pic>
    </p:spTree>
    <p:extLst>
      <p:ext uri="{BB962C8B-B14F-4D97-AF65-F5344CB8AC3E}">
        <p14:creationId xmlns:p14="http://schemas.microsoft.com/office/powerpoint/2010/main" val="11922059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15;p18"/>
          <p:cNvSpPr txBox="1">
            <a:spLocks/>
          </p:cNvSpPr>
          <p:nvPr/>
        </p:nvSpPr>
        <p:spPr>
          <a:xfrm>
            <a:off x="2165967" y="3110357"/>
            <a:ext cx="2514036" cy="1159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a:ea typeface="Work Sans"/>
                <a:cs typeface="Work Sans"/>
                <a:sym typeface="Work Sans"/>
              </a:defRPr>
            </a:lvl1pPr>
            <a:lvl2pPr marR="0" lvl="1"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a:ea typeface="Work Sans"/>
                <a:cs typeface="Work Sans"/>
                <a:sym typeface="Work Sans"/>
              </a:defRPr>
            </a:lvl2pPr>
            <a:lvl3pPr marR="0" lvl="2"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a:ea typeface="Work Sans"/>
                <a:cs typeface="Work Sans"/>
                <a:sym typeface="Work Sans"/>
              </a:defRPr>
            </a:lvl3pPr>
            <a:lvl4pPr marR="0" lvl="3"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a:ea typeface="Work Sans"/>
                <a:cs typeface="Work Sans"/>
                <a:sym typeface="Work Sans"/>
              </a:defRPr>
            </a:lvl4pPr>
            <a:lvl5pPr marR="0" lvl="4"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a:ea typeface="Work Sans"/>
                <a:cs typeface="Work Sans"/>
                <a:sym typeface="Work Sans"/>
              </a:defRPr>
            </a:lvl5pPr>
            <a:lvl6pPr marR="0" lvl="5"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a:ea typeface="Work Sans"/>
                <a:cs typeface="Work Sans"/>
                <a:sym typeface="Work Sans"/>
              </a:defRPr>
            </a:lvl6pPr>
            <a:lvl7pPr marR="0" lvl="6"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a:ea typeface="Work Sans"/>
                <a:cs typeface="Work Sans"/>
                <a:sym typeface="Work Sans"/>
              </a:defRPr>
            </a:lvl7pPr>
            <a:lvl8pPr marR="0" lvl="7"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a:ea typeface="Work Sans"/>
                <a:cs typeface="Work Sans"/>
                <a:sym typeface="Work Sans"/>
              </a:defRPr>
            </a:lvl8pPr>
            <a:lvl9pPr marR="0" lvl="8" algn="l" rtl="0">
              <a:lnSpc>
                <a:spcPct val="100000"/>
              </a:lnSpc>
              <a:spcBef>
                <a:spcPts val="0"/>
              </a:spcBef>
              <a:spcAft>
                <a:spcPts val="0"/>
              </a:spcAft>
              <a:buClr>
                <a:schemeClr val="dk1"/>
              </a:buClr>
              <a:buSzPts val="4000"/>
              <a:buFont typeface="Work Sans"/>
              <a:buNone/>
              <a:defRPr sz="4000" b="1" i="0" u="none" strike="noStrike" cap="none">
                <a:solidFill>
                  <a:schemeClr val="dk1"/>
                </a:solidFill>
                <a:latin typeface="Work Sans"/>
                <a:ea typeface="Work Sans"/>
                <a:cs typeface="Work Sans"/>
                <a:sym typeface="Work Sans"/>
              </a:defRPr>
            </a:lvl9pPr>
          </a:lstStyle>
          <a:p>
            <a:pPr algn="ctr">
              <a:buClr>
                <a:srgbClr val="000000"/>
              </a:buClr>
            </a:pPr>
            <a:r>
              <a:rPr lang="en-US" sz="4267" kern="0" dirty="0">
                <a:solidFill>
                  <a:srgbClr val="FFFFFF"/>
                </a:solidFill>
                <a:latin typeface="Arial"/>
              </a:rPr>
              <a:t>How close is safe water?</a:t>
            </a:r>
          </a:p>
        </p:txBody>
      </p:sp>
      <p:sp>
        <p:nvSpPr>
          <p:cNvPr id="3" name="Rectangle 2"/>
          <p:cNvSpPr/>
          <p:nvPr/>
        </p:nvSpPr>
        <p:spPr>
          <a:xfrm>
            <a:off x="1981200" y="5047916"/>
            <a:ext cx="2654968" cy="954300"/>
          </a:xfrm>
          <a:prstGeom prst="rect">
            <a:avLst/>
          </a:prstGeom>
        </p:spPr>
        <p:txBody>
          <a:bodyPr wrap="square">
            <a:spAutoFit/>
          </a:bodyPr>
          <a:lstStyle/>
          <a:p>
            <a:pPr>
              <a:buClr>
                <a:srgbClr val="000000"/>
              </a:buClr>
            </a:pPr>
            <a:r>
              <a:rPr lang="en-US" sz="1867" b="1" kern="0" dirty="0">
                <a:solidFill>
                  <a:srgbClr val="00B0F0"/>
                </a:solidFill>
                <a:latin typeface="Arial"/>
                <a:cs typeface="Arial"/>
                <a:sym typeface="Arial"/>
                <a:hlinkClick r:id="rId3">
                  <a:extLst>
                    <a:ext uri="{A12FA001-AC4F-418D-AE19-62706E023703}">
                      <ahyp:hlinkClr xmlns:ahyp="http://schemas.microsoft.com/office/drawing/2018/hyperlinkcolor" xmlns="" val="tx"/>
                    </a:ext>
                  </a:extLst>
                </a:hlinkClick>
              </a:rPr>
              <a:t>Proximity of DUCs to In‐Compliance Public Systems</a:t>
            </a:r>
            <a:endParaRPr lang="en-US" sz="1867" kern="0" dirty="0">
              <a:solidFill>
                <a:srgbClr val="00B0F0"/>
              </a:solidFill>
              <a:latin typeface="Arial"/>
              <a:cs typeface="Arial"/>
              <a:sym typeface="Arial"/>
            </a:endParaRPr>
          </a:p>
        </p:txBody>
      </p:sp>
      <p:pic>
        <p:nvPicPr>
          <p:cNvPr id="6" name="Picture 5">
            <a:extLst>
              <a:ext uri="{FF2B5EF4-FFF2-40B4-BE49-F238E27FC236}">
                <a16:creationId xmlns:a16="http://schemas.microsoft.com/office/drawing/2014/main" id="{FCBFA2B9-3081-E24D-AB52-F5795FC3A1A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680004" y="-9566"/>
            <a:ext cx="5987997" cy="6867567"/>
          </a:xfrm>
          <a:prstGeom prst="rect">
            <a:avLst/>
          </a:prstGeom>
        </p:spPr>
      </p:pic>
    </p:spTree>
    <p:extLst>
      <p:ext uri="{BB962C8B-B14F-4D97-AF65-F5344CB8AC3E}">
        <p14:creationId xmlns:p14="http://schemas.microsoft.com/office/powerpoint/2010/main" val="25618263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1"/>
          <p:cNvSpPr txBox="1">
            <a:spLocks noGrp="1"/>
          </p:cNvSpPr>
          <p:nvPr>
            <p:ph type="sldNum" idx="12"/>
          </p:nvPr>
        </p:nvSpPr>
        <p:spPr>
          <a:xfrm>
            <a:off x="9996458" y="6217622"/>
            <a:ext cx="548700" cy="524700"/>
          </a:xfrm>
          <a:prstGeom prst="rect">
            <a:avLst/>
          </a:prstGeom>
          <a:noFill/>
          <a:ln>
            <a:noFill/>
          </a:ln>
        </p:spPr>
        <p:txBody>
          <a:bodyPr spcFirstLastPara="1" wrap="square" lIns="91425" tIns="91425" rIns="91425" bIns="91425" anchor="ctr" anchorCtr="0">
            <a:noAutofit/>
          </a:bodyPr>
          <a:lstStyle/>
          <a:p>
            <a:fld id="{00000000-1234-1234-1234-123412341234}" type="slidenum">
              <a:rPr lang="en-US" kern="0">
                <a:solidFill>
                  <a:srgbClr val="595959"/>
                </a:solidFill>
              </a:rPr>
              <a:pPr/>
              <a:t>19</a:t>
            </a:fld>
            <a:endParaRPr kern="0">
              <a:solidFill>
                <a:srgbClr val="595959"/>
              </a:solidFill>
            </a:endParaRPr>
          </a:p>
        </p:txBody>
      </p:sp>
      <p:pic>
        <p:nvPicPr>
          <p:cNvPr id="122" name="Google Shape;122;p1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678238" y="92132"/>
            <a:ext cx="8866921" cy="6650190"/>
          </a:xfrm>
          <a:prstGeom prst="rect">
            <a:avLst/>
          </a:prstGeom>
          <a:noFill/>
          <a:ln>
            <a:noFill/>
          </a:ln>
        </p:spPr>
      </p:pic>
      <p:pic>
        <p:nvPicPr>
          <p:cNvPr id="123" name="Google Shape;123;p11"/>
          <p:cNvPicPr preferRelativeResize="0"/>
          <p:nvPr/>
        </p:nvPicPr>
        <p:blipFill rotWithShape="1">
          <a:blip r:embed="rId4">
            <a:alphaModFix/>
          </a:blip>
          <a:srcRect/>
          <a:stretch/>
        </p:blipFill>
        <p:spPr>
          <a:xfrm>
            <a:off x="7853083" y="600307"/>
            <a:ext cx="2274290" cy="2608358"/>
          </a:xfrm>
          <a:prstGeom prst="rect">
            <a:avLst/>
          </a:prstGeom>
          <a:noFill/>
          <a:ln>
            <a:noFill/>
          </a:ln>
        </p:spPr>
      </p:pic>
    </p:spTree>
    <p:extLst>
      <p:ext uri="{BB962C8B-B14F-4D97-AF65-F5344CB8AC3E}">
        <p14:creationId xmlns:p14="http://schemas.microsoft.com/office/powerpoint/2010/main" val="15935757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C4599-297D-4346-BCDE-1D3831C24716}"/>
              </a:ext>
            </a:extLst>
          </p:cNvPr>
          <p:cNvSpPr>
            <a:spLocks noGrp="1"/>
          </p:cNvSpPr>
          <p:nvPr>
            <p:ph type="title"/>
          </p:nvPr>
        </p:nvSpPr>
        <p:spPr>
          <a:xfrm>
            <a:off x="838200" y="365125"/>
            <a:ext cx="10515600" cy="746045"/>
          </a:xfrm>
        </p:spPr>
        <p:txBody>
          <a:bodyPr>
            <a:normAutofit/>
          </a:bodyPr>
          <a:lstStyle/>
          <a:p>
            <a:pPr algn="ctr"/>
            <a:r>
              <a:rPr lang="en-US" sz="3400" b="1" dirty="0">
                <a:solidFill>
                  <a:schemeClr val="accent1">
                    <a:lumMod val="50000"/>
                  </a:schemeClr>
                </a:solidFill>
              </a:rPr>
              <a:t>Community-Academic Partnerships: Agenda</a:t>
            </a:r>
          </a:p>
        </p:txBody>
      </p:sp>
      <p:sp>
        <p:nvSpPr>
          <p:cNvPr id="3" name="Content Placeholder 2">
            <a:extLst>
              <a:ext uri="{FF2B5EF4-FFF2-40B4-BE49-F238E27FC236}">
                <a16:creationId xmlns:a16="http://schemas.microsoft.com/office/drawing/2014/main" id="{81B62B02-8C15-B548-84A9-582B24870854}"/>
              </a:ext>
            </a:extLst>
          </p:cNvPr>
          <p:cNvSpPr>
            <a:spLocks noGrp="1"/>
          </p:cNvSpPr>
          <p:nvPr>
            <p:ph idx="1"/>
          </p:nvPr>
        </p:nvSpPr>
        <p:spPr>
          <a:xfrm>
            <a:off x="1016422" y="1111170"/>
            <a:ext cx="10515600" cy="5383749"/>
          </a:xfrm>
        </p:spPr>
        <p:txBody>
          <a:bodyPr>
            <a:noAutofit/>
          </a:bodyPr>
          <a:lstStyle/>
          <a:p>
            <a:pPr marL="0" indent="0">
              <a:buNone/>
            </a:pPr>
            <a:endParaRPr lang="en-US" sz="2200" dirty="0"/>
          </a:p>
          <a:p>
            <a:pPr marL="0" indent="0">
              <a:buNone/>
            </a:pPr>
            <a:r>
              <a:rPr lang="en-US" sz="2200" b="1" dirty="0">
                <a:solidFill>
                  <a:schemeClr val="accent1">
                    <a:lumMod val="75000"/>
                  </a:schemeClr>
                </a:solidFill>
              </a:rPr>
              <a:t>3:10 - 4:10   Models of Community-Academic Partnerships: Panel Presentations</a:t>
            </a:r>
          </a:p>
          <a:p>
            <a:pPr marL="1601788" indent="-217488"/>
            <a:r>
              <a:rPr lang="en-US" sz="2200" i="1" dirty="0"/>
              <a:t>UC Davis Center for Regional Change</a:t>
            </a:r>
            <a:r>
              <a:rPr lang="en-US" sz="2200" dirty="0"/>
              <a:t>: Jonathan London, UC Davis; Phoebe Seaton, Leadership Counsel for Justice and Accountability</a:t>
            </a:r>
          </a:p>
          <a:p>
            <a:pPr marL="1601788" indent="-217488"/>
            <a:r>
              <a:rPr lang="en-US" sz="2200" i="1" dirty="0"/>
              <a:t>Water Equity Science Shop</a:t>
            </a:r>
            <a:r>
              <a:rPr lang="en-US" sz="2200" dirty="0"/>
              <a:t>: Clare Pace, UC Berkeley</a:t>
            </a:r>
          </a:p>
          <a:p>
            <a:pPr marL="1601788" indent="-217488"/>
            <a:r>
              <a:rPr lang="en-US" sz="2200" i="1" dirty="0"/>
              <a:t>Future Bay Initiative</a:t>
            </a:r>
            <a:r>
              <a:rPr lang="en-US" sz="2200" dirty="0"/>
              <a:t>: Derek Ouyang, Stanford University, and Belen </a:t>
            </a:r>
            <a:r>
              <a:rPr lang="en-US" sz="2200" dirty="0" err="1"/>
              <a:t>Seara</a:t>
            </a:r>
            <a:r>
              <a:rPr lang="en-US" sz="2200" dirty="0"/>
              <a:t>, San Mateo County Health</a:t>
            </a:r>
          </a:p>
          <a:p>
            <a:pPr marL="0" indent="0">
              <a:buNone/>
            </a:pPr>
            <a:r>
              <a:rPr lang="en-US" sz="2200" b="1" dirty="0">
                <a:solidFill>
                  <a:schemeClr val="accent1">
                    <a:lumMod val="75000"/>
                  </a:schemeClr>
                </a:solidFill>
              </a:rPr>
              <a:t>4:10 - 4:30   Community Partner Perspectives</a:t>
            </a:r>
          </a:p>
          <a:p>
            <a:pPr marL="1601788" indent="-217488"/>
            <a:r>
              <a:rPr lang="en-US" sz="2200" dirty="0"/>
              <a:t>Violet </a:t>
            </a:r>
            <a:r>
              <a:rPr lang="en-US" sz="2200" dirty="0" err="1"/>
              <a:t>Saena</a:t>
            </a:r>
            <a:r>
              <a:rPr lang="en-US" sz="2200" dirty="0"/>
              <a:t>, Climate Resilient Communities Program, </a:t>
            </a:r>
            <a:r>
              <a:rPr lang="en-US" sz="2200" dirty="0" err="1"/>
              <a:t>Acterra</a:t>
            </a:r>
            <a:endParaRPr lang="en-US" sz="2200" dirty="0"/>
          </a:p>
          <a:p>
            <a:pPr marL="1601788" indent="-217488"/>
            <a:r>
              <a:rPr lang="en-US" sz="2200" dirty="0"/>
              <a:t>Esperanza </a:t>
            </a:r>
            <a:r>
              <a:rPr lang="en-US" sz="2200" dirty="0" err="1"/>
              <a:t>Vielma</a:t>
            </a:r>
            <a:r>
              <a:rPr lang="en-US" sz="2200" dirty="0"/>
              <a:t>, Environmental Justice Coalition for Water</a:t>
            </a:r>
          </a:p>
          <a:p>
            <a:pPr marL="1601788" indent="-217488"/>
            <a:r>
              <a:rPr lang="en-US" sz="2200" dirty="0"/>
              <a:t>Edgar Garibay, Tuolumne River Trust, Modesto Office</a:t>
            </a:r>
          </a:p>
          <a:p>
            <a:pPr marL="0" indent="0">
              <a:buNone/>
            </a:pPr>
            <a:r>
              <a:rPr lang="en-US" sz="2200" b="1" dirty="0">
                <a:solidFill>
                  <a:schemeClr val="accent1">
                    <a:lumMod val="75000"/>
                  </a:schemeClr>
                </a:solidFill>
              </a:rPr>
              <a:t>4:30 - 4:50   Breakout groups: Imagining Solutions</a:t>
            </a:r>
            <a:endParaRPr lang="en-US" sz="2200" dirty="0">
              <a:solidFill>
                <a:schemeClr val="accent1">
                  <a:lumMod val="75000"/>
                </a:schemeClr>
              </a:solidFill>
            </a:endParaRPr>
          </a:p>
          <a:p>
            <a:pPr marL="0" indent="0">
              <a:buNone/>
            </a:pPr>
            <a:r>
              <a:rPr lang="en-US" sz="2200" b="1" dirty="0">
                <a:solidFill>
                  <a:schemeClr val="accent1">
                    <a:lumMod val="75000"/>
                  </a:schemeClr>
                </a:solidFill>
              </a:rPr>
              <a:t>4:50 - 5:00   Wrap-up and next steps</a:t>
            </a:r>
          </a:p>
        </p:txBody>
      </p:sp>
    </p:spTree>
    <p:extLst>
      <p:ext uri="{BB962C8B-B14F-4D97-AF65-F5344CB8AC3E}">
        <p14:creationId xmlns:p14="http://schemas.microsoft.com/office/powerpoint/2010/main" val="15958393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2456" y="685801"/>
            <a:ext cx="6964744" cy="918947"/>
          </a:xfrm>
        </p:spPr>
        <p:txBody>
          <a:bodyPr/>
          <a:lstStyle/>
          <a:p>
            <a:r>
              <a:rPr lang="en-US" b="1" dirty="0">
                <a:latin typeface="+mn-lt"/>
              </a:rPr>
              <a:t>Study Recommendations</a:t>
            </a:r>
          </a:p>
        </p:txBody>
      </p:sp>
      <p:sp>
        <p:nvSpPr>
          <p:cNvPr id="3" name="Content Placeholder 2"/>
          <p:cNvSpPr>
            <a:spLocks noGrp="1"/>
          </p:cNvSpPr>
          <p:nvPr>
            <p:ph type="body" idx="1"/>
          </p:nvPr>
        </p:nvSpPr>
        <p:spPr>
          <a:xfrm>
            <a:off x="2382456" y="1775334"/>
            <a:ext cx="7536912" cy="4015867"/>
          </a:xfrm>
        </p:spPr>
        <p:txBody>
          <a:bodyPr>
            <a:noAutofit/>
          </a:bodyPr>
          <a:lstStyle/>
          <a:p>
            <a:pPr marL="557198" indent="-557198">
              <a:buFont typeface="+mj-lt"/>
              <a:buAutoNum type="arabicPeriod"/>
            </a:pPr>
            <a:r>
              <a:rPr lang="en-US" sz="2400" dirty="0">
                <a:latin typeface="+mn-lt"/>
              </a:rPr>
              <a:t>Improve enforcement of existing laws on water system consolidation and annexation</a:t>
            </a:r>
          </a:p>
          <a:p>
            <a:pPr marL="557198" indent="-557198">
              <a:buFont typeface="+mj-lt"/>
              <a:buAutoNum type="arabicPeriod"/>
            </a:pPr>
            <a:r>
              <a:rPr lang="en-US" sz="2400" dirty="0">
                <a:solidFill>
                  <a:srgbClr val="000000"/>
                </a:solidFill>
                <a:latin typeface="Calibri" panose="020F0502020204030204" pitchFamily="34" charset="0"/>
              </a:rPr>
              <a:t>Enforce city/county land use and annexation policies</a:t>
            </a:r>
            <a:endParaRPr lang="en-US" sz="2400" dirty="0">
              <a:latin typeface="+mn-lt"/>
            </a:endParaRPr>
          </a:p>
          <a:p>
            <a:pPr marL="557198" indent="-557198">
              <a:buFont typeface="+mj-lt"/>
              <a:buAutoNum type="arabicPeriod"/>
            </a:pPr>
            <a:r>
              <a:rPr lang="en-US" sz="2400" dirty="0">
                <a:latin typeface="+mn-lt"/>
              </a:rPr>
              <a:t>Expand and sustain funding for existing water systems and new connections for DUCs</a:t>
            </a:r>
          </a:p>
          <a:p>
            <a:pPr marL="557198" indent="-557198">
              <a:buFont typeface="+mj-lt"/>
              <a:buAutoNum type="arabicPeriod"/>
            </a:pPr>
            <a:r>
              <a:rPr lang="en-US" sz="2400" dirty="0">
                <a:latin typeface="+mn-lt"/>
              </a:rPr>
              <a:t>Enhance and coordinate data systems</a:t>
            </a:r>
          </a:p>
          <a:p>
            <a:pPr marL="557198" indent="-557198">
              <a:buFont typeface="+mj-lt"/>
              <a:buAutoNum type="arabicPeriod"/>
            </a:pPr>
            <a:r>
              <a:rPr lang="en-US" sz="2400" dirty="0">
                <a:latin typeface="+mn-lt"/>
              </a:rPr>
              <a:t>Expand study (statewide, waste water, cost, private wells, small systems)</a:t>
            </a:r>
          </a:p>
          <a:p>
            <a:endParaRPr lang="en-US" sz="2400" dirty="0">
              <a:latin typeface="+mn-lt"/>
            </a:endParaRPr>
          </a:p>
        </p:txBody>
      </p:sp>
      <p:grpSp>
        <p:nvGrpSpPr>
          <p:cNvPr id="4" name="Google Shape;106;p17">
            <a:extLst>
              <a:ext uri="{FF2B5EF4-FFF2-40B4-BE49-F238E27FC236}">
                <a16:creationId xmlns:a16="http://schemas.microsoft.com/office/drawing/2014/main" id="{EF2C110C-FCC6-624E-A1D8-21059CE30986}"/>
              </a:ext>
            </a:extLst>
          </p:cNvPr>
          <p:cNvGrpSpPr/>
          <p:nvPr/>
        </p:nvGrpSpPr>
        <p:grpSpPr>
          <a:xfrm>
            <a:off x="8780065" y="839226"/>
            <a:ext cx="903435" cy="903435"/>
            <a:chOff x="2594325" y="1627175"/>
            <a:chExt cx="440850" cy="440850"/>
          </a:xfrm>
        </p:grpSpPr>
        <p:sp>
          <p:nvSpPr>
            <p:cNvPr id="5" name="Google Shape;107;p17">
              <a:extLst>
                <a:ext uri="{FF2B5EF4-FFF2-40B4-BE49-F238E27FC236}">
                  <a16:creationId xmlns:a16="http://schemas.microsoft.com/office/drawing/2014/main" id="{3D242B38-3077-5948-B076-937E2552513A}"/>
                </a:ext>
              </a:extLst>
            </p:cNvPr>
            <p:cNvSpPr/>
            <p:nvPr/>
          </p:nvSpPr>
          <p:spPr>
            <a:xfrm>
              <a:off x="2594325" y="1890950"/>
              <a:ext cx="177075" cy="177075"/>
            </a:xfrm>
            <a:custGeom>
              <a:avLst/>
              <a:gdLst/>
              <a:ahLst/>
              <a:cxnLst/>
              <a:rect l="l" t="t" r="r" b="b"/>
              <a:pathLst>
                <a:path w="7083" h="7083" extrusionOk="0">
                  <a:moveTo>
                    <a:pt x="5544" y="0"/>
                  </a:moveTo>
                  <a:lnTo>
                    <a:pt x="538" y="5984"/>
                  </a:lnTo>
                  <a:lnTo>
                    <a:pt x="0" y="7083"/>
                  </a:lnTo>
                  <a:lnTo>
                    <a:pt x="1099" y="6546"/>
                  </a:lnTo>
                  <a:lnTo>
                    <a:pt x="7083" y="1539"/>
                  </a:lnTo>
                  <a:lnTo>
                    <a:pt x="5544" y="0"/>
                  </a:lnTo>
                  <a:close/>
                </a:path>
              </a:pathLst>
            </a:custGeom>
            <a:solidFill>
              <a:srgbClr val="000000"/>
            </a:solidFill>
            <a:ln>
              <a:noFill/>
            </a:ln>
          </p:spPr>
          <p:txBody>
            <a:bodyPr spcFirstLastPara="1" wrap="square" lIns="91425" tIns="91425" rIns="91425" bIns="91425" anchor="ctr" anchorCtr="0">
              <a:noAutofit/>
            </a:bodyPr>
            <a:lstStyle/>
            <a:p>
              <a:pPr>
                <a:buClr>
                  <a:srgbClr val="000000"/>
                </a:buClr>
              </a:pPr>
              <a:endParaRPr sz="2400" kern="0" dirty="0">
                <a:solidFill>
                  <a:srgbClr val="000000"/>
                </a:solidFill>
                <a:latin typeface="Arial"/>
                <a:cs typeface="Arial"/>
                <a:sym typeface="Arial"/>
              </a:endParaRPr>
            </a:p>
          </p:txBody>
        </p:sp>
        <p:sp>
          <p:nvSpPr>
            <p:cNvPr id="6" name="Google Shape;108;p17">
              <a:extLst>
                <a:ext uri="{FF2B5EF4-FFF2-40B4-BE49-F238E27FC236}">
                  <a16:creationId xmlns:a16="http://schemas.microsoft.com/office/drawing/2014/main" id="{8D346A29-D19B-EA48-9B24-637C4C9F4655}"/>
                </a:ext>
              </a:extLst>
            </p:cNvPr>
            <p:cNvSpPr/>
            <p:nvPr/>
          </p:nvSpPr>
          <p:spPr>
            <a:xfrm>
              <a:off x="2858700" y="1627175"/>
              <a:ext cx="176475" cy="176475"/>
            </a:xfrm>
            <a:custGeom>
              <a:avLst/>
              <a:gdLst/>
              <a:ahLst/>
              <a:cxnLst/>
              <a:rect l="l" t="t" r="r" b="b"/>
              <a:pathLst>
                <a:path w="7059" h="7059" extrusionOk="0">
                  <a:moveTo>
                    <a:pt x="904" y="1"/>
                  </a:moveTo>
                  <a:lnTo>
                    <a:pt x="782" y="25"/>
                  </a:lnTo>
                  <a:lnTo>
                    <a:pt x="684" y="98"/>
                  </a:lnTo>
                  <a:lnTo>
                    <a:pt x="611" y="147"/>
                  </a:lnTo>
                  <a:lnTo>
                    <a:pt x="489" y="294"/>
                  </a:lnTo>
                  <a:lnTo>
                    <a:pt x="367" y="440"/>
                  </a:lnTo>
                  <a:lnTo>
                    <a:pt x="294" y="587"/>
                  </a:lnTo>
                  <a:lnTo>
                    <a:pt x="196" y="733"/>
                  </a:lnTo>
                  <a:lnTo>
                    <a:pt x="74" y="1051"/>
                  </a:lnTo>
                  <a:lnTo>
                    <a:pt x="0" y="1393"/>
                  </a:lnTo>
                  <a:lnTo>
                    <a:pt x="0" y="1735"/>
                  </a:lnTo>
                  <a:lnTo>
                    <a:pt x="25" y="2052"/>
                  </a:lnTo>
                  <a:lnTo>
                    <a:pt x="123" y="2394"/>
                  </a:lnTo>
                  <a:lnTo>
                    <a:pt x="269" y="2711"/>
                  </a:lnTo>
                  <a:lnTo>
                    <a:pt x="4348" y="6790"/>
                  </a:lnTo>
                  <a:lnTo>
                    <a:pt x="4665" y="6937"/>
                  </a:lnTo>
                  <a:lnTo>
                    <a:pt x="5007" y="7034"/>
                  </a:lnTo>
                  <a:lnTo>
                    <a:pt x="5325" y="7059"/>
                  </a:lnTo>
                  <a:lnTo>
                    <a:pt x="5667" y="7059"/>
                  </a:lnTo>
                  <a:lnTo>
                    <a:pt x="6008" y="6986"/>
                  </a:lnTo>
                  <a:lnTo>
                    <a:pt x="6326" y="6863"/>
                  </a:lnTo>
                  <a:lnTo>
                    <a:pt x="6473" y="6766"/>
                  </a:lnTo>
                  <a:lnTo>
                    <a:pt x="6619" y="6692"/>
                  </a:lnTo>
                  <a:lnTo>
                    <a:pt x="6766" y="6570"/>
                  </a:lnTo>
                  <a:lnTo>
                    <a:pt x="6912" y="6448"/>
                  </a:lnTo>
                  <a:lnTo>
                    <a:pt x="6961" y="6375"/>
                  </a:lnTo>
                  <a:lnTo>
                    <a:pt x="7034" y="6277"/>
                  </a:lnTo>
                  <a:lnTo>
                    <a:pt x="7059" y="6155"/>
                  </a:lnTo>
                  <a:lnTo>
                    <a:pt x="7059" y="6057"/>
                  </a:lnTo>
                  <a:lnTo>
                    <a:pt x="7059" y="5960"/>
                  </a:lnTo>
                  <a:lnTo>
                    <a:pt x="7034" y="5862"/>
                  </a:lnTo>
                  <a:lnTo>
                    <a:pt x="6961" y="5764"/>
                  </a:lnTo>
                  <a:lnTo>
                    <a:pt x="6912" y="5667"/>
                  </a:lnTo>
                  <a:lnTo>
                    <a:pt x="1393" y="147"/>
                  </a:lnTo>
                  <a:lnTo>
                    <a:pt x="1295" y="98"/>
                  </a:lnTo>
                  <a:lnTo>
                    <a:pt x="1197" y="25"/>
                  </a:lnTo>
                  <a:lnTo>
                    <a:pt x="1099" y="1"/>
                  </a:lnTo>
                  <a:close/>
                </a:path>
              </a:pathLst>
            </a:custGeom>
            <a:solidFill>
              <a:srgbClr val="000000"/>
            </a:solidFill>
            <a:ln>
              <a:noFill/>
            </a:ln>
          </p:spPr>
          <p:txBody>
            <a:bodyPr spcFirstLastPara="1" wrap="square" lIns="91425" tIns="91425" rIns="91425" bIns="91425" anchor="ctr" anchorCtr="0">
              <a:noAutofit/>
            </a:bodyPr>
            <a:lstStyle/>
            <a:p>
              <a:pPr>
                <a:buClr>
                  <a:srgbClr val="000000"/>
                </a:buClr>
              </a:pPr>
              <a:endParaRPr sz="2400" kern="0" dirty="0">
                <a:solidFill>
                  <a:srgbClr val="000000"/>
                </a:solidFill>
                <a:latin typeface="Arial"/>
                <a:cs typeface="Arial"/>
                <a:sym typeface="Arial"/>
              </a:endParaRPr>
            </a:p>
          </p:txBody>
        </p:sp>
        <p:sp>
          <p:nvSpPr>
            <p:cNvPr id="7" name="Google Shape;109;p17">
              <a:extLst>
                <a:ext uri="{FF2B5EF4-FFF2-40B4-BE49-F238E27FC236}">
                  <a16:creationId xmlns:a16="http://schemas.microsoft.com/office/drawing/2014/main" id="{B86784B9-3327-624B-B83F-C5545CF56316}"/>
                </a:ext>
              </a:extLst>
            </p:cNvPr>
            <p:cNvSpPr/>
            <p:nvPr/>
          </p:nvSpPr>
          <p:spPr>
            <a:xfrm>
              <a:off x="2663325" y="1702275"/>
              <a:ext cx="296750" cy="296775"/>
            </a:xfrm>
            <a:custGeom>
              <a:avLst/>
              <a:gdLst/>
              <a:ahLst/>
              <a:cxnLst/>
              <a:rect l="l" t="t" r="r" b="b"/>
              <a:pathLst>
                <a:path w="11870" h="11871" extrusionOk="0">
                  <a:moveTo>
                    <a:pt x="7718" y="1295"/>
                  </a:moveTo>
                  <a:lnTo>
                    <a:pt x="7815" y="1319"/>
                  </a:lnTo>
                  <a:lnTo>
                    <a:pt x="7889" y="1368"/>
                  </a:lnTo>
                  <a:lnTo>
                    <a:pt x="7938" y="1442"/>
                  </a:lnTo>
                  <a:lnTo>
                    <a:pt x="7938" y="1515"/>
                  </a:lnTo>
                  <a:lnTo>
                    <a:pt x="7938" y="1588"/>
                  </a:lnTo>
                  <a:lnTo>
                    <a:pt x="7889" y="1661"/>
                  </a:lnTo>
                  <a:lnTo>
                    <a:pt x="5862" y="3664"/>
                  </a:lnTo>
                  <a:lnTo>
                    <a:pt x="5788" y="3713"/>
                  </a:lnTo>
                  <a:lnTo>
                    <a:pt x="5715" y="3737"/>
                  </a:lnTo>
                  <a:lnTo>
                    <a:pt x="5642" y="3713"/>
                  </a:lnTo>
                  <a:lnTo>
                    <a:pt x="5569" y="3664"/>
                  </a:lnTo>
                  <a:lnTo>
                    <a:pt x="5520" y="3591"/>
                  </a:lnTo>
                  <a:lnTo>
                    <a:pt x="5495" y="3517"/>
                  </a:lnTo>
                  <a:lnTo>
                    <a:pt x="5520" y="3444"/>
                  </a:lnTo>
                  <a:lnTo>
                    <a:pt x="5569" y="3371"/>
                  </a:lnTo>
                  <a:lnTo>
                    <a:pt x="7571" y="1368"/>
                  </a:lnTo>
                  <a:lnTo>
                    <a:pt x="7644" y="1319"/>
                  </a:lnTo>
                  <a:lnTo>
                    <a:pt x="7718" y="1295"/>
                  </a:lnTo>
                  <a:close/>
                  <a:moveTo>
                    <a:pt x="7767" y="1"/>
                  </a:moveTo>
                  <a:lnTo>
                    <a:pt x="4885" y="2907"/>
                  </a:lnTo>
                  <a:lnTo>
                    <a:pt x="4640" y="2809"/>
                  </a:lnTo>
                  <a:lnTo>
                    <a:pt x="4396" y="2712"/>
                  </a:lnTo>
                  <a:lnTo>
                    <a:pt x="4103" y="2614"/>
                  </a:lnTo>
                  <a:lnTo>
                    <a:pt x="3810" y="2565"/>
                  </a:lnTo>
                  <a:lnTo>
                    <a:pt x="3493" y="2492"/>
                  </a:lnTo>
                  <a:lnTo>
                    <a:pt x="3175" y="2443"/>
                  </a:lnTo>
                  <a:lnTo>
                    <a:pt x="2858" y="2418"/>
                  </a:lnTo>
                  <a:lnTo>
                    <a:pt x="2247" y="2418"/>
                  </a:lnTo>
                  <a:lnTo>
                    <a:pt x="1954" y="2443"/>
                  </a:lnTo>
                  <a:lnTo>
                    <a:pt x="1636" y="2492"/>
                  </a:lnTo>
                  <a:lnTo>
                    <a:pt x="1319" y="2565"/>
                  </a:lnTo>
                  <a:lnTo>
                    <a:pt x="1001" y="2687"/>
                  </a:lnTo>
                  <a:lnTo>
                    <a:pt x="708" y="2809"/>
                  </a:lnTo>
                  <a:lnTo>
                    <a:pt x="415" y="3005"/>
                  </a:lnTo>
                  <a:lnTo>
                    <a:pt x="147" y="3224"/>
                  </a:lnTo>
                  <a:lnTo>
                    <a:pt x="73" y="3298"/>
                  </a:lnTo>
                  <a:lnTo>
                    <a:pt x="24" y="3395"/>
                  </a:lnTo>
                  <a:lnTo>
                    <a:pt x="0" y="3493"/>
                  </a:lnTo>
                  <a:lnTo>
                    <a:pt x="0" y="3615"/>
                  </a:lnTo>
                  <a:lnTo>
                    <a:pt x="0" y="3713"/>
                  </a:lnTo>
                  <a:lnTo>
                    <a:pt x="24" y="3811"/>
                  </a:lnTo>
                  <a:lnTo>
                    <a:pt x="73" y="3908"/>
                  </a:lnTo>
                  <a:lnTo>
                    <a:pt x="147" y="4006"/>
                  </a:lnTo>
                  <a:lnTo>
                    <a:pt x="7864" y="11724"/>
                  </a:lnTo>
                  <a:lnTo>
                    <a:pt x="7962" y="11797"/>
                  </a:lnTo>
                  <a:lnTo>
                    <a:pt x="8060" y="11846"/>
                  </a:lnTo>
                  <a:lnTo>
                    <a:pt x="8157" y="11870"/>
                  </a:lnTo>
                  <a:lnTo>
                    <a:pt x="8377" y="11870"/>
                  </a:lnTo>
                  <a:lnTo>
                    <a:pt x="8475" y="11846"/>
                  </a:lnTo>
                  <a:lnTo>
                    <a:pt x="8573" y="11797"/>
                  </a:lnTo>
                  <a:lnTo>
                    <a:pt x="8646" y="11724"/>
                  </a:lnTo>
                  <a:lnTo>
                    <a:pt x="8866" y="11455"/>
                  </a:lnTo>
                  <a:lnTo>
                    <a:pt x="9061" y="11162"/>
                  </a:lnTo>
                  <a:lnTo>
                    <a:pt x="9183" y="10869"/>
                  </a:lnTo>
                  <a:lnTo>
                    <a:pt x="9305" y="10551"/>
                  </a:lnTo>
                  <a:lnTo>
                    <a:pt x="9379" y="10234"/>
                  </a:lnTo>
                  <a:lnTo>
                    <a:pt x="9427" y="9916"/>
                  </a:lnTo>
                  <a:lnTo>
                    <a:pt x="9452" y="9623"/>
                  </a:lnTo>
                  <a:lnTo>
                    <a:pt x="9452" y="9330"/>
                  </a:lnTo>
                  <a:lnTo>
                    <a:pt x="9452" y="9013"/>
                  </a:lnTo>
                  <a:lnTo>
                    <a:pt x="9427" y="8695"/>
                  </a:lnTo>
                  <a:lnTo>
                    <a:pt x="9379" y="8378"/>
                  </a:lnTo>
                  <a:lnTo>
                    <a:pt x="9305" y="8060"/>
                  </a:lnTo>
                  <a:lnTo>
                    <a:pt x="9256" y="7767"/>
                  </a:lnTo>
                  <a:lnTo>
                    <a:pt x="9159" y="7474"/>
                  </a:lnTo>
                  <a:lnTo>
                    <a:pt x="9061" y="7230"/>
                  </a:lnTo>
                  <a:lnTo>
                    <a:pt x="8963" y="6986"/>
                  </a:lnTo>
                  <a:lnTo>
                    <a:pt x="11870" y="4104"/>
                  </a:lnTo>
                  <a:lnTo>
                    <a:pt x="7767" y="1"/>
                  </a:lnTo>
                  <a:close/>
                </a:path>
              </a:pathLst>
            </a:custGeom>
            <a:solidFill>
              <a:srgbClr val="000000"/>
            </a:solidFill>
            <a:ln>
              <a:noFill/>
            </a:ln>
          </p:spPr>
          <p:txBody>
            <a:bodyPr spcFirstLastPara="1" wrap="square" lIns="91425" tIns="91425" rIns="91425" bIns="91425" anchor="ctr" anchorCtr="0">
              <a:noAutofit/>
            </a:bodyPr>
            <a:lstStyle/>
            <a:p>
              <a:pPr>
                <a:buClr>
                  <a:srgbClr val="000000"/>
                </a:buClr>
              </a:pPr>
              <a:endParaRPr sz="2400" kern="0" dirty="0">
                <a:solidFill>
                  <a:srgbClr val="000000"/>
                </a:solidFill>
                <a:latin typeface="Arial"/>
                <a:cs typeface="Arial"/>
                <a:sym typeface="Arial"/>
              </a:endParaRPr>
            </a:p>
          </p:txBody>
        </p:sp>
      </p:grpSp>
    </p:spTree>
    <p:extLst>
      <p:ext uri="{BB962C8B-B14F-4D97-AF65-F5344CB8AC3E}">
        <p14:creationId xmlns:p14="http://schemas.microsoft.com/office/powerpoint/2010/main" val="408420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11C6B-29BF-684E-8A63-3A10C3C6707B}"/>
              </a:ext>
            </a:extLst>
          </p:cNvPr>
          <p:cNvSpPr>
            <a:spLocks noGrp="1"/>
          </p:cNvSpPr>
          <p:nvPr>
            <p:ph type="title"/>
          </p:nvPr>
        </p:nvSpPr>
        <p:spPr>
          <a:xfrm>
            <a:off x="2277699" y="804581"/>
            <a:ext cx="7290348" cy="1813600"/>
          </a:xfrm>
        </p:spPr>
        <p:txBody>
          <a:bodyPr/>
          <a:lstStyle/>
          <a:p>
            <a:r>
              <a:rPr lang="en-US" sz="3200" dirty="0"/>
              <a:t>1. Improve enforcement of existing laws on water system consolidation and annexation</a:t>
            </a:r>
            <a:br>
              <a:rPr lang="en-US" sz="3200" dirty="0"/>
            </a:br>
            <a:r>
              <a:rPr lang="en-US" sz="2667" dirty="0"/>
              <a:t/>
            </a:r>
            <a:br>
              <a:rPr lang="en-US" sz="2667" dirty="0"/>
            </a:br>
            <a:endParaRPr lang="en-US" sz="2667" dirty="0"/>
          </a:p>
        </p:txBody>
      </p:sp>
      <p:sp>
        <p:nvSpPr>
          <p:cNvPr id="3" name="Text Placeholder 2">
            <a:extLst>
              <a:ext uri="{FF2B5EF4-FFF2-40B4-BE49-F238E27FC236}">
                <a16:creationId xmlns:a16="http://schemas.microsoft.com/office/drawing/2014/main" id="{F933278B-A71F-2A4C-8356-575E2A80D19C}"/>
              </a:ext>
            </a:extLst>
          </p:cNvPr>
          <p:cNvSpPr>
            <a:spLocks noGrp="1"/>
          </p:cNvSpPr>
          <p:nvPr>
            <p:ph type="body" idx="1"/>
          </p:nvPr>
        </p:nvSpPr>
        <p:spPr>
          <a:xfrm>
            <a:off x="2277699" y="2618181"/>
            <a:ext cx="7405800" cy="2672000"/>
          </a:xfrm>
        </p:spPr>
        <p:txBody>
          <a:bodyPr/>
          <a:lstStyle/>
          <a:p>
            <a:r>
              <a:rPr lang="en-US" sz="2400" dirty="0"/>
              <a:t>Focus on extending service (not just existing systems)</a:t>
            </a:r>
          </a:p>
          <a:p>
            <a:r>
              <a:rPr lang="en-US" sz="2400" dirty="0"/>
              <a:t>Expand consolidation mandates</a:t>
            </a:r>
          </a:p>
          <a:p>
            <a:r>
              <a:rPr lang="en-US" sz="2400" dirty="0"/>
              <a:t>Enhance community petition power</a:t>
            </a:r>
          </a:p>
          <a:p>
            <a:r>
              <a:rPr lang="en-US" sz="2400" dirty="0"/>
              <a:t>Incentives/ requirements on new extensions</a:t>
            </a:r>
          </a:p>
          <a:p>
            <a:r>
              <a:rPr lang="en-US" sz="2400" dirty="0"/>
              <a:t>Non-physical consolidation for dispersed communities</a:t>
            </a:r>
          </a:p>
        </p:txBody>
      </p:sp>
      <p:sp>
        <p:nvSpPr>
          <p:cNvPr id="4" name="Slide Number Placeholder 3">
            <a:extLst>
              <a:ext uri="{FF2B5EF4-FFF2-40B4-BE49-F238E27FC236}">
                <a16:creationId xmlns:a16="http://schemas.microsoft.com/office/drawing/2014/main" id="{FB51CBC9-3293-B64E-A5AB-FF9C3C23C721}"/>
              </a:ext>
            </a:extLst>
          </p:cNvPr>
          <p:cNvSpPr>
            <a:spLocks noGrp="1"/>
          </p:cNvSpPr>
          <p:nvPr>
            <p:ph type="sldNum" idx="12"/>
          </p:nvPr>
        </p:nvSpPr>
        <p:spPr/>
        <p:txBody>
          <a:bodyPr/>
          <a:lstStyle/>
          <a:p>
            <a:fld id="{00000000-1234-1234-1234-123412341234}" type="slidenum">
              <a:rPr lang="en" kern="0">
                <a:solidFill>
                  <a:srgbClr val="595959"/>
                </a:solidFill>
              </a:rPr>
              <a:pPr/>
              <a:t>21</a:t>
            </a:fld>
            <a:endParaRPr lang="en" kern="0" dirty="0">
              <a:solidFill>
                <a:srgbClr val="595959"/>
              </a:solidFill>
            </a:endParaRPr>
          </a:p>
        </p:txBody>
      </p:sp>
    </p:spTree>
    <p:extLst>
      <p:ext uri="{BB962C8B-B14F-4D97-AF65-F5344CB8AC3E}">
        <p14:creationId xmlns:p14="http://schemas.microsoft.com/office/powerpoint/2010/main" val="651295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FC5D7-8E98-5F4F-AB5E-77645826BC38}"/>
              </a:ext>
            </a:extLst>
          </p:cNvPr>
          <p:cNvSpPr>
            <a:spLocks noGrp="1"/>
          </p:cNvSpPr>
          <p:nvPr>
            <p:ph type="title"/>
          </p:nvPr>
        </p:nvSpPr>
        <p:spPr>
          <a:xfrm>
            <a:off x="2393151" y="807275"/>
            <a:ext cx="7405800" cy="1813600"/>
          </a:xfrm>
        </p:spPr>
        <p:txBody>
          <a:bodyPr/>
          <a:lstStyle/>
          <a:p>
            <a:r>
              <a:rPr lang="en-US" sz="3733" dirty="0">
                <a:solidFill>
                  <a:srgbClr val="000000"/>
                </a:solidFill>
                <a:latin typeface="Calibri" panose="020F0502020204030204" pitchFamily="34" charset="0"/>
              </a:rPr>
              <a:t>2. Enforce city/county land use and annexation policies</a:t>
            </a:r>
            <a:r>
              <a:rPr lang="en-US" sz="5867" dirty="0"/>
              <a:t/>
            </a:r>
            <a:br>
              <a:rPr lang="en-US" sz="5867" dirty="0"/>
            </a:br>
            <a:endParaRPr lang="en-US" dirty="0"/>
          </a:p>
        </p:txBody>
      </p:sp>
      <p:sp>
        <p:nvSpPr>
          <p:cNvPr id="3" name="Text Placeholder 2">
            <a:extLst>
              <a:ext uri="{FF2B5EF4-FFF2-40B4-BE49-F238E27FC236}">
                <a16:creationId xmlns:a16="http://schemas.microsoft.com/office/drawing/2014/main" id="{141BC2A8-6602-A044-A884-0C31AEC7D3C0}"/>
              </a:ext>
            </a:extLst>
          </p:cNvPr>
          <p:cNvSpPr>
            <a:spLocks noGrp="1"/>
          </p:cNvSpPr>
          <p:nvPr>
            <p:ph type="body" idx="1"/>
          </p:nvPr>
        </p:nvSpPr>
        <p:spPr>
          <a:xfrm>
            <a:off x="2393151" y="2362683"/>
            <a:ext cx="7405800" cy="2672000"/>
          </a:xfrm>
        </p:spPr>
        <p:txBody>
          <a:bodyPr/>
          <a:lstStyle/>
          <a:p>
            <a:r>
              <a:rPr lang="en-US" sz="2400" dirty="0"/>
              <a:t>Cities/counties must assess needs of DUCs in General Plans </a:t>
            </a:r>
          </a:p>
          <a:p>
            <a:r>
              <a:rPr lang="en-US" sz="2400" dirty="0"/>
              <a:t>Protect interests of DUCs in municipal/ district  annexations</a:t>
            </a:r>
          </a:p>
          <a:p>
            <a:r>
              <a:rPr lang="en-US" sz="2400" dirty="0"/>
              <a:t>Address discriminatory and historical land use patterns</a:t>
            </a:r>
          </a:p>
        </p:txBody>
      </p:sp>
      <p:sp>
        <p:nvSpPr>
          <p:cNvPr id="4" name="Slide Number Placeholder 3">
            <a:extLst>
              <a:ext uri="{FF2B5EF4-FFF2-40B4-BE49-F238E27FC236}">
                <a16:creationId xmlns:a16="http://schemas.microsoft.com/office/drawing/2014/main" id="{7E98FB74-F457-524E-AFA7-A1BA17DFF58C}"/>
              </a:ext>
            </a:extLst>
          </p:cNvPr>
          <p:cNvSpPr>
            <a:spLocks noGrp="1"/>
          </p:cNvSpPr>
          <p:nvPr>
            <p:ph type="sldNum" idx="12"/>
          </p:nvPr>
        </p:nvSpPr>
        <p:spPr/>
        <p:txBody>
          <a:bodyPr/>
          <a:lstStyle/>
          <a:p>
            <a:fld id="{00000000-1234-1234-1234-123412341234}" type="slidenum">
              <a:rPr lang="en" kern="0">
                <a:solidFill>
                  <a:srgbClr val="595959"/>
                </a:solidFill>
              </a:rPr>
              <a:pPr/>
              <a:t>22</a:t>
            </a:fld>
            <a:endParaRPr lang="en" kern="0" dirty="0">
              <a:solidFill>
                <a:srgbClr val="595959"/>
              </a:solidFill>
            </a:endParaRPr>
          </a:p>
        </p:txBody>
      </p:sp>
    </p:spTree>
    <p:extLst>
      <p:ext uri="{BB962C8B-B14F-4D97-AF65-F5344CB8AC3E}">
        <p14:creationId xmlns:p14="http://schemas.microsoft.com/office/powerpoint/2010/main" val="4043514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F8B4F-0A39-AC4D-80DC-13BFD816AC00}"/>
              </a:ext>
            </a:extLst>
          </p:cNvPr>
          <p:cNvSpPr>
            <a:spLocks noGrp="1"/>
          </p:cNvSpPr>
          <p:nvPr>
            <p:ph type="title"/>
          </p:nvPr>
        </p:nvSpPr>
        <p:spPr>
          <a:xfrm>
            <a:off x="2393151" y="1130133"/>
            <a:ext cx="7405800" cy="1813600"/>
          </a:xfrm>
        </p:spPr>
        <p:txBody>
          <a:bodyPr/>
          <a:lstStyle/>
          <a:p>
            <a:r>
              <a:rPr lang="en-US" sz="3200" dirty="0"/>
              <a:t>3. Expand and sustain funding for existing water systems and new connections for DUCs</a:t>
            </a:r>
            <a:br>
              <a:rPr lang="en-US" sz="3200" dirty="0"/>
            </a:br>
            <a:endParaRPr lang="en-US" sz="3200" dirty="0"/>
          </a:p>
        </p:txBody>
      </p:sp>
      <p:sp>
        <p:nvSpPr>
          <p:cNvPr id="3" name="Text Placeholder 2">
            <a:extLst>
              <a:ext uri="{FF2B5EF4-FFF2-40B4-BE49-F238E27FC236}">
                <a16:creationId xmlns:a16="http://schemas.microsoft.com/office/drawing/2014/main" id="{12CE7857-5633-7A49-9D25-4D9AC725A1B5}"/>
              </a:ext>
            </a:extLst>
          </p:cNvPr>
          <p:cNvSpPr>
            <a:spLocks noGrp="1"/>
          </p:cNvSpPr>
          <p:nvPr>
            <p:ph type="body" idx="1"/>
          </p:nvPr>
        </p:nvSpPr>
        <p:spPr>
          <a:xfrm>
            <a:off x="2393151" y="3081660"/>
            <a:ext cx="7405800" cy="2672000"/>
          </a:xfrm>
        </p:spPr>
        <p:txBody>
          <a:bodyPr/>
          <a:lstStyle/>
          <a:p>
            <a:r>
              <a:rPr lang="en-US" sz="2400" dirty="0"/>
              <a:t>Funding for Operations and Management</a:t>
            </a:r>
          </a:p>
          <a:p>
            <a:r>
              <a:rPr lang="en-US" sz="2400" dirty="0"/>
              <a:t>Accessible to DUCs</a:t>
            </a:r>
          </a:p>
          <a:p>
            <a:r>
              <a:rPr lang="en-US" sz="2400" dirty="0"/>
              <a:t>Safe and Affordable Drinking Water Fund</a:t>
            </a:r>
          </a:p>
        </p:txBody>
      </p:sp>
      <p:sp>
        <p:nvSpPr>
          <p:cNvPr id="4" name="Slide Number Placeholder 3">
            <a:extLst>
              <a:ext uri="{FF2B5EF4-FFF2-40B4-BE49-F238E27FC236}">
                <a16:creationId xmlns:a16="http://schemas.microsoft.com/office/drawing/2014/main" id="{A2C5943B-334E-314F-AA06-C99E4897850B}"/>
              </a:ext>
            </a:extLst>
          </p:cNvPr>
          <p:cNvSpPr>
            <a:spLocks noGrp="1"/>
          </p:cNvSpPr>
          <p:nvPr>
            <p:ph type="sldNum" idx="12"/>
          </p:nvPr>
        </p:nvSpPr>
        <p:spPr/>
        <p:txBody>
          <a:bodyPr/>
          <a:lstStyle/>
          <a:p>
            <a:fld id="{00000000-1234-1234-1234-123412341234}" type="slidenum">
              <a:rPr lang="en" kern="0">
                <a:solidFill>
                  <a:srgbClr val="595959"/>
                </a:solidFill>
              </a:rPr>
              <a:pPr/>
              <a:t>23</a:t>
            </a:fld>
            <a:endParaRPr lang="en" kern="0" dirty="0">
              <a:solidFill>
                <a:srgbClr val="595959"/>
              </a:solidFill>
            </a:endParaRPr>
          </a:p>
        </p:txBody>
      </p:sp>
    </p:spTree>
    <p:extLst>
      <p:ext uri="{BB962C8B-B14F-4D97-AF65-F5344CB8AC3E}">
        <p14:creationId xmlns:p14="http://schemas.microsoft.com/office/powerpoint/2010/main" val="1144516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2"/>
          <p:cNvSpPr txBox="1">
            <a:spLocks noGrp="1"/>
          </p:cNvSpPr>
          <p:nvPr>
            <p:ph type="title"/>
          </p:nvPr>
        </p:nvSpPr>
        <p:spPr>
          <a:xfrm>
            <a:off x="1835700" y="593367"/>
            <a:ext cx="8520600" cy="763500"/>
          </a:xfrm>
          <a:prstGeom prst="rect">
            <a:avLst/>
          </a:prstGeom>
          <a:noFill/>
          <a:ln>
            <a:noFill/>
          </a:ln>
        </p:spPr>
        <p:txBody>
          <a:bodyPr spcFirstLastPara="1" wrap="square" lIns="91425" tIns="91425" rIns="91425" bIns="91425" anchor="t" anchorCtr="0">
            <a:noAutofit/>
          </a:bodyPr>
          <a:lstStyle/>
          <a:p>
            <a:pPr algn="ctr"/>
            <a:r>
              <a:rPr lang="en-US" b="1">
                <a:solidFill>
                  <a:srgbClr val="0070C0"/>
                </a:solidFill>
                <a:latin typeface="Arial"/>
                <a:ea typeface="Arial"/>
                <a:cs typeface="Arial"/>
                <a:sym typeface="Arial"/>
              </a:rPr>
              <a:t>How Has The Report Been Used?</a:t>
            </a:r>
            <a:br>
              <a:rPr lang="en-US" b="1">
                <a:solidFill>
                  <a:srgbClr val="0070C0"/>
                </a:solidFill>
                <a:latin typeface="Arial"/>
                <a:ea typeface="Arial"/>
                <a:cs typeface="Arial"/>
                <a:sym typeface="Arial"/>
              </a:rPr>
            </a:br>
            <a:endParaRPr b="1">
              <a:solidFill>
                <a:srgbClr val="0070C0"/>
              </a:solidFill>
              <a:latin typeface="Arial"/>
              <a:ea typeface="Arial"/>
              <a:cs typeface="Arial"/>
              <a:sym typeface="Arial"/>
            </a:endParaRPr>
          </a:p>
        </p:txBody>
      </p:sp>
      <p:sp>
        <p:nvSpPr>
          <p:cNvPr id="129" name="Google Shape;129;p12"/>
          <p:cNvSpPr txBox="1">
            <a:spLocks noGrp="1"/>
          </p:cNvSpPr>
          <p:nvPr>
            <p:ph type="body" idx="1"/>
          </p:nvPr>
        </p:nvSpPr>
        <p:spPr>
          <a:xfrm>
            <a:off x="1835700" y="1356867"/>
            <a:ext cx="8520600" cy="5120133"/>
          </a:xfrm>
          <a:prstGeom prst="rect">
            <a:avLst/>
          </a:prstGeom>
          <a:noFill/>
          <a:ln>
            <a:noFill/>
          </a:ln>
        </p:spPr>
        <p:txBody>
          <a:bodyPr spcFirstLastPara="1" wrap="square" lIns="91425" tIns="91425" rIns="91425" bIns="91425" anchor="t" anchorCtr="0">
            <a:noAutofit/>
          </a:bodyPr>
          <a:lstStyle/>
          <a:p>
            <a:pPr>
              <a:spcBef>
                <a:spcPts val="20"/>
              </a:spcBef>
            </a:pPr>
            <a:r>
              <a:rPr lang="en-US" sz="2400" b="1">
                <a:solidFill>
                  <a:schemeClr val="dk1"/>
                </a:solidFill>
              </a:rPr>
              <a:t>Educate and Elevate </a:t>
            </a:r>
            <a:endParaRPr/>
          </a:p>
          <a:p>
            <a:pPr lvl="1">
              <a:spcBef>
                <a:spcPts val="20"/>
              </a:spcBef>
            </a:pPr>
            <a:r>
              <a:rPr lang="en-US" sz="2000">
                <a:solidFill>
                  <a:srgbClr val="0070C0"/>
                </a:solidFill>
              </a:rPr>
              <a:t>Increased understanding of the phenomena of unsafe water in the San Joaquin Valley and proximity of places without water to areas / infrastructure delivering safe water</a:t>
            </a:r>
            <a:endParaRPr/>
          </a:p>
          <a:p>
            <a:pPr lvl="1" indent="-228600">
              <a:spcBef>
                <a:spcPts val="20"/>
              </a:spcBef>
              <a:buNone/>
            </a:pPr>
            <a:endParaRPr sz="800">
              <a:solidFill>
                <a:srgbClr val="0070C0"/>
              </a:solidFill>
            </a:endParaRPr>
          </a:p>
          <a:p>
            <a:pPr>
              <a:spcBef>
                <a:spcPts val="20"/>
              </a:spcBef>
            </a:pPr>
            <a:r>
              <a:rPr lang="en-US" sz="2400" b="1">
                <a:solidFill>
                  <a:schemeClr val="dk1"/>
                </a:solidFill>
              </a:rPr>
              <a:t>Support State Policy Efforts</a:t>
            </a:r>
            <a:endParaRPr/>
          </a:p>
          <a:p>
            <a:pPr lvl="1">
              <a:spcBef>
                <a:spcPts val="20"/>
              </a:spcBef>
            </a:pPr>
            <a:r>
              <a:rPr lang="en-US" sz="2000">
                <a:solidFill>
                  <a:srgbClr val="0070C0"/>
                </a:solidFill>
              </a:rPr>
              <a:t>Expanded and improved policies to support consolidation</a:t>
            </a:r>
            <a:endParaRPr/>
          </a:p>
          <a:p>
            <a:pPr>
              <a:spcBef>
                <a:spcPts val="20"/>
              </a:spcBef>
            </a:pPr>
            <a:r>
              <a:rPr lang="en-US" sz="2400" b="1">
                <a:solidFill>
                  <a:schemeClr val="dk1"/>
                </a:solidFill>
              </a:rPr>
              <a:t>Support State Policy and Program Efforts</a:t>
            </a:r>
            <a:endParaRPr/>
          </a:p>
          <a:p>
            <a:pPr marL="914400" lvl="2" indent="-342900">
              <a:spcBef>
                <a:spcPts val="20"/>
              </a:spcBef>
              <a:buSzPts val="1800"/>
              <a:buFont typeface="Arial"/>
              <a:buChar char="●"/>
            </a:pPr>
            <a:r>
              <a:rPr lang="en-US" sz="2000">
                <a:solidFill>
                  <a:srgbClr val="0070C0"/>
                </a:solidFill>
              </a:rPr>
              <a:t>Some jurisdictions are moving consolidation programs, plans and policies</a:t>
            </a:r>
            <a:endParaRPr sz="2400">
              <a:solidFill>
                <a:srgbClr val="0070C0"/>
              </a:solidFill>
            </a:endParaRPr>
          </a:p>
          <a:p>
            <a:pPr marL="914400" lvl="2" indent="-228600">
              <a:spcBef>
                <a:spcPts val="20"/>
              </a:spcBef>
              <a:buSzPts val="1800"/>
              <a:buNone/>
            </a:pPr>
            <a:endParaRPr sz="800" b="1">
              <a:solidFill>
                <a:schemeClr val="dk1"/>
              </a:solidFill>
            </a:endParaRPr>
          </a:p>
          <a:p>
            <a:pPr>
              <a:spcBef>
                <a:spcPts val="20"/>
              </a:spcBef>
            </a:pPr>
            <a:r>
              <a:rPr lang="en-US" sz="2400" b="1">
                <a:solidFill>
                  <a:schemeClr val="dk1"/>
                </a:solidFill>
              </a:rPr>
              <a:t>Shift state administrative efforts</a:t>
            </a:r>
            <a:endParaRPr/>
          </a:p>
          <a:p>
            <a:pPr lvl="1">
              <a:spcBef>
                <a:spcPts val="20"/>
              </a:spcBef>
            </a:pPr>
            <a:r>
              <a:rPr lang="en-US" sz="2000">
                <a:solidFill>
                  <a:srgbClr val="0070C0"/>
                </a:solidFill>
              </a:rPr>
              <a:t>Increased efforts to move forward consolidation investments and policies</a:t>
            </a:r>
            <a:endParaRPr/>
          </a:p>
          <a:p>
            <a:r>
              <a:rPr lang="en-US" sz="2400">
                <a:solidFill>
                  <a:srgbClr val="0070C0"/>
                </a:solidFill>
              </a:rPr>
              <a:t> </a:t>
            </a:r>
            <a:endParaRPr/>
          </a:p>
          <a:p>
            <a:pPr lvl="1" indent="-228600">
              <a:buNone/>
            </a:pPr>
            <a:endParaRPr sz="2000">
              <a:solidFill>
                <a:srgbClr val="0070C0"/>
              </a:solidFill>
            </a:endParaRPr>
          </a:p>
          <a:p>
            <a:pPr indent="-228600">
              <a:buNone/>
            </a:pPr>
            <a:endParaRPr sz="2800"/>
          </a:p>
        </p:txBody>
      </p:sp>
      <p:sp>
        <p:nvSpPr>
          <p:cNvPr id="130" name="Google Shape;130;p12"/>
          <p:cNvSpPr txBox="1">
            <a:spLocks noGrp="1"/>
          </p:cNvSpPr>
          <p:nvPr>
            <p:ph type="sldNum" idx="12"/>
          </p:nvPr>
        </p:nvSpPr>
        <p:spPr>
          <a:xfrm>
            <a:off x="9996458" y="6217622"/>
            <a:ext cx="548700" cy="524700"/>
          </a:xfrm>
          <a:prstGeom prst="rect">
            <a:avLst/>
          </a:prstGeom>
          <a:noFill/>
          <a:ln>
            <a:noFill/>
          </a:ln>
        </p:spPr>
        <p:txBody>
          <a:bodyPr spcFirstLastPara="1" wrap="square" lIns="91425" tIns="91425" rIns="91425" bIns="91425" anchor="ctr" anchorCtr="0">
            <a:noAutofit/>
          </a:bodyPr>
          <a:lstStyle/>
          <a:p>
            <a:fld id="{00000000-1234-1234-1234-123412341234}" type="slidenum">
              <a:rPr lang="en-US" kern="0">
                <a:solidFill>
                  <a:srgbClr val="595959"/>
                </a:solidFill>
              </a:rPr>
              <a:pPr/>
              <a:t>24</a:t>
            </a:fld>
            <a:endParaRPr kern="0">
              <a:solidFill>
                <a:srgbClr val="595959"/>
              </a:solidFill>
            </a:endParaRPr>
          </a:p>
        </p:txBody>
      </p:sp>
      <p:sp>
        <p:nvSpPr>
          <p:cNvPr id="131" name="Google Shape;131;p12"/>
          <p:cNvSpPr txBox="1"/>
          <p:nvPr/>
        </p:nvSpPr>
        <p:spPr>
          <a:xfrm>
            <a:off x="2122072" y="2330825"/>
            <a:ext cx="184731" cy="1200329"/>
          </a:xfrm>
          <a:prstGeom prst="rect">
            <a:avLst/>
          </a:prstGeom>
          <a:noFill/>
          <a:ln>
            <a:noFill/>
          </a:ln>
        </p:spPr>
        <p:txBody>
          <a:bodyPr spcFirstLastPara="1" wrap="square" lIns="91425" tIns="45700" rIns="91425" bIns="45700" anchor="t" anchorCtr="0">
            <a:noAutofit/>
          </a:bodyPr>
          <a:lstStyle/>
          <a:p>
            <a:pPr>
              <a:buClr>
                <a:srgbClr val="000000"/>
              </a:buClr>
              <a:buSzPts val="3600"/>
            </a:pPr>
            <a:endParaRPr sz="3600" kern="0">
              <a:solidFill>
                <a:srgbClr val="000000"/>
              </a:solidFill>
              <a:latin typeface="Arial"/>
              <a:ea typeface="Arial"/>
              <a:cs typeface="Arial"/>
              <a:sym typeface="Arial"/>
            </a:endParaRPr>
          </a:p>
          <a:p>
            <a:pPr>
              <a:buClr>
                <a:srgbClr val="000000"/>
              </a:buClr>
              <a:buSzPts val="3600"/>
            </a:pPr>
            <a:endParaRPr sz="3600" kern="0">
              <a:solidFill>
                <a:srgbClr val="000000"/>
              </a:solidFill>
              <a:latin typeface="Arial"/>
              <a:ea typeface="Arial"/>
              <a:cs typeface="Arial"/>
              <a:sym typeface="Arial"/>
            </a:endParaRPr>
          </a:p>
        </p:txBody>
      </p:sp>
    </p:spTree>
    <p:extLst>
      <p:ext uri="{BB962C8B-B14F-4D97-AF65-F5344CB8AC3E}">
        <p14:creationId xmlns:p14="http://schemas.microsoft.com/office/powerpoint/2010/main" val="40977981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13"/>
          <p:cNvSpPr txBox="1"/>
          <p:nvPr/>
        </p:nvSpPr>
        <p:spPr>
          <a:xfrm>
            <a:off x="2608092" y="664040"/>
            <a:ext cx="7209473" cy="4524315"/>
          </a:xfrm>
          <a:prstGeom prst="rect">
            <a:avLst/>
          </a:prstGeom>
          <a:solidFill>
            <a:schemeClr val="lt1">
              <a:alpha val="60392"/>
            </a:schemeClr>
          </a:solidFill>
          <a:ln>
            <a:noFill/>
          </a:ln>
        </p:spPr>
        <p:txBody>
          <a:bodyPr spcFirstLastPara="1" wrap="square" lIns="91425" tIns="45700" rIns="91425" bIns="45700" anchor="t" anchorCtr="0">
            <a:noAutofit/>
          </a:bodyPr>
          <a:lstStyle/>
          <a:p>
            <a:pPr algn="ctr">
              <a:buClr>
                <a:srgbClr val="000000"/>
              </a:buClr>
              <a:buSzPts val="2400"/>
            </a:pPr>
            <a:endParaRPr sz="2400" b="1" kern="0">
              <a:solidFill>
                <a:srgbClr val="004B53"/>
              </a:solidFill>
              <a:latin typeface="Times New Roman"/>
              <a:ea typeface="Times New Roman"/>
              <a:cs typeface="Times New Roman"/>
              <a:sym typeface="Times New Roman"/>
            </a:endParaRPr>
          </a:p>
          <a:p>
            <a:pPr algn="ctr">
              <a:buClr>
                <a:srgbClr val="000000"/>
              </a:buClr>
              <a:buSzPts val="2400"/>
            </a:pPr>
            <a:r>
              <a:rPr lang="en-US" sz="2400" b="1" kern="0">
                <a:solidFill>
                  <a:srgbClr val="004B53"/>
                </a:solidFill>
                <a:latin typeface="Times New Roman"/>
                <a:ea typeface="Times New Roman"/>
                <a:cs typeface="Times New Roman"/>
                <a:sym typeface="Times New Roman"/>
              </a:rPr>
              <a:t>“Work alongside the most impacted communities to advocate for sound policy, eradicate injustice and secure equal access to opportunity regardless of race, income, wealth or place.”</a:t>
            </a:r>
            <a:endParaRPr sz="1400" kern="0">
              <a:solidFill>
                <a:srgbClr val="000000"/>
              </a:solidFill>
              <a:latin typeface="Arial"/>
              <a:ea typeface="Arial"/>
              <a:cs typeface="Arial"/>
              <a:sym typeface="Arial"/>
            </a:endParaRPr>
          </a:p>
          <a:p>
            <a:pPr algn="ctr">
              <a:buClr>
                <a:srgbClr val="000000"/>
              </a:buClr>
              <a:buSzPts val="2400"/>
            </a:pPr>
            <a:endParaRPr sz="2400" kern="0">
              <a:solidFill>
                <a:srgbClr val="000000"/>
              </a:solidFill>
              <a:latin typeface="Times New Roman"/>
              <a:ea typeface="Times New Roman"/>
              <a:cs typeface="Times New Roman"/>
              <a:sym typeface="Times New Roman"/>
            </a:endParaRPr>
          </a:p>
          <a:p>
            <a:pPr algn="ctr">
              <a:buClr>
                <a:srgbClr val="000000"/>
              </a:buClr>
              <a:buSzPts val="2400"/>
            </a:pPr>
            <a:endParaRPr sz="2400" kern="0">
              <a:solidFill>
                <a:srgbClr val="000000"/>
              </a:solidFill>
              <a:latin typeface="Times New Roman"/>
              <a:ea typeface="Times New Roman"/>
              <a:cs typeface="Times New Roman"/>
              <a:sym typeface="Times New Roman"/>
            </a:endParaRPr>
          </a:p>
          <a:p>
            <a:pPr algn="ctr">
              <a:buClr>
                <a:srgbClr val="000000"/>
              </a:buClr>
              <a:buSzPts val="2400"/>
            </a:pPr>
            <a:endParaRPr sz="2400" kern="0">
              <a:solidFill>
                <a:srgbClr val="000000"/>
              </a:solidFill>
              <a:latin typeface="Times New Roman"/>
              <a:ea typeface="Times New Roman"/>
              <a:cs typeface="Times New Roman"/>
              <a:sym typeface="Times New Roman"/>
            </a:endParaRPr>
          </a:p>
          <a:p>
            <a:pPr algn="ctr">
              <a:buClr>
                <a:srgbClr val="000000"/>
              </a:buClr>
              <a:buSzPts val="2400"/>
            </a:pPr>
            <a:endParaRPr sz="2400" kern="0">
              <a:solidFill>
                <a:srgbClr val="000000"/>
              </a:solidFill>
              <a:latin typeface="Times New Roman"/>
              <a:ea typeface="Times New Roman"/>
              <a:cs typeface="Times New Roman"/>
              <a:sym typeface="Times New Roman"/>
            </a:endParaRPr>
          </a:p>
          <a:p>
            <a:pPr algn="ctr">
              <a:buClr>
                <a:srgbClr val="000000"/>
              </a:buClr>
              <a:buSzPts val="2400"/>
            </a:pPr>
            <a:endParaRPr sz="2400" kern="0">
              <a:solidFill>
                <a:srgbClr val="000000"/>
              </a:solidFill>
              <a:latin typeface="Times New Roman"/>
              <a:ea typeface="Times New Roman"/>
              <a:cs typeface="Times New Roman"/>
              <a:sym typeface="Times New Roman"/>
            </a:endParaRPr>
          </a:p>
          <a:p>
            <a:pPr algn="ctr">
              <a:buClr>
                <a:srgbClr val="000000"/>
              </a:buClr>
              <a:buSzPts val="2400"/>
            </a:pPr>
            <a:endParaRPr sz="2400" kern="0">
              <a:solidFill>
                <a:srgbClr val="000000"/>
              </a:solidFill>
              <a:latin typeface="Times New Roman"/>
              <a:ea typeface="Times New Roman"/>
              <a:cs typeface="Times New Roman"/>
              <a:sym typeface="Times New Roman"/>
            </a:endParaRPr>
          </a:p>
          <a:p>
            <a:pPr algn="ctr">
              <a:buClr>
                <a:srgbClr val="000000"/>
              </a:buClr>
              <a:buSzPts val="2400"/>
            </a:pPr>
            <a:endParaRPr sz="2400" kern="0">
              <a:solidFill>
                <a:srgbClr val="000000"/>
              </a:solidFill>
              <a:latin typeface="Times New Roman"/>
              <a:ea typeface="Times New Roman"/>
              <a:cs typeface="Times New Roman"/>
              <a:sym typeface="Times New Roman"/>
            </a:endParaRPr>
          </a:p>
        </p:txBody>
      </p:sp>
      <p:pic>
        <p:nvPicPr>
          <p:cNvPr id="137" name="Google Shape;137;p13" descr="LCJA_logo_screen.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718993" y="3625010"/>
            <a:ext cx="4326263" cy="1563344"/>
          </a:xfrm>
          <a:prstGeom prst="rect">
            <a:avLst/>
          </a:prstGeom>
          <a:noFill/>
          <a:ln>
            <a:noFill/>
          </a:ln>
        </p:spPr>
      </p:pic>
    </p:spTree>
    <p:extLst>
      <p:ext uri="{BB962C8B-B14F-4D97-AF65-F5344CB8AC3E}">
        <p14:creationId xmlns:p14="http://schemas.microsoft.com/office/powerpoint/2010/main" val="38101847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14"/>
          <p:cNvSpPr txBox="1"/>
          <p:nvPr/>
        </p:nvSpPr>
        <p:spPr>
          <a:xfrm>
            <a:off x="2046923" y="1448753"/>
            <a:ext cx="7861423" cy="5078313"/>
          </a:xfrm>
          <a:prstGeom prst="rect">
            <a:avLst/>
          </a:prstGeom>
          <a:noFill/>
          <a:ln>
            <a:noFill/>
          </a:ln>
        </p:spPr>
        <p:txBody>
          <a:bodyPr spcFirstLastPara="1" wrap="square" lIns="91425" tIns="45700" rIns="91425" bIns="45700" anchor="t" anchorCtr="0">
            <a:noAutofit/>
          </a:bodyPr>
          <a:lstStyle/>
          <a:p>
            <a:pPr>
              <a:buClr>
                <a:srgbClr val="000000"/>
              </a:buClr>
              <a:buSzPts val="1800"/>
            </a:pPr>
            <a:r>
              <a:rPr lang="en-US" kern="0" dirty="0">
                <a:solidFill>
                  <a:srgbClr val="000000"/>
                </a:solidFill>
                <a:latin typeface="Times New Roman"/>
                <a:ea typeface="Times New Roman"/>
                <a:cs typeface="Times New Roman"/>
                <a:sym typeface="Times New Roman"/>
              </a:rPr>
              <a:t>Our work is characterized by our partnerships with community residents and organizational partners and is focused by our goals of:</a:t>
            </a:r>
            <a:endParaRPr sz="1400" kern="0" dirty="0">
              <a:solidFill>
                <a:srgbClr val="000000"/>
              </a:solidFill>
              <a:latin typeface="Arial"/>
              <a:ea typeface="Arial"/>
              <a:cs typeface="Arial"/>
              <a:sym typeface="Arial"/>
            </a:endParaRPr>
          </a:p>
          <a:p>
            <a:pPr>
              <a:buClr>
                <a:srgbClr val="000000"/>
              </a:buClr>
              <a:buSzPts val="1800"/>
            </a:pPr>
            <a:endParaRPr kern="0" dirty="0">
              <a:solidFill>
                <a:srgbClr val="000000"/>
              </a:solidFill>
              <a:latin typeface="Times New Roman"/>
              <a:ea typeface="Times New Roman"/>
              <a:cs typeface="Times New Roman"/>
              <a:sym typeface="Times New Roman"/>
            </a:endParaRPr>
          </a:p>
          <a:p>
            <a:pPr marL="385763" indent="-385763">
              <a:buClr>
                <a:srgbClr val="000000"/>
              </a:buClr>
              <a:buSzPts val="1800"/>
              <a:buFont typeface="+mj-lt"/>
              <a:buAutoNum type="arabicPeriod"/>
            </a:pPr>
            <a:r>
              <a:rPr lang="en-US" kern="0" dirty="0">
                <a:solidFill>
                  <a:srgbClr val="000000"/>
                </a:solidFill>
                <a:latin typeface="Times New Roman"/>
                <a:ea typeface="Times New Roman"/>
                <a:cs typeface="Times New Roman"/>
                <a:sym typeface="Times New Roman"/>
              </a:rPr>
              <a:t>Ensuring that processes, programs and policies do not disadvantage, but rather benefit, low income communities and communities of color</a:t>
            </a:r>
            <a:endParaRPr sz="1400" kern="0" dirty="0">
              <a:solidFill>
                <a:srgbClr val="000000"/>
              </a:solidFill>
              <a:latin typeface="Arial"/>
              <a:ea typeface="Arial"/>
              <a:cs typeface="Arial"/>
              <a:sym typeface="Arial"/>
            </a:endParaRPr>
          </a:p>
          <a:p>
            <a:pPr marL="457200" indent="-342900">
              <a:buClr>
                <a:srgbClr val="000000"/>
              </a:buClr>
              <a:buSzPts val="1800"/>
              <a:buFont typeface="+mj-lt"/>
              <a:buAutoNum type="arabicPeriod"/>
            </a:pPr>
            <a:endParaRPr kern="0" dirty="0">
              <a:solidFill>
                <a:srgbClr val="000000"/>
              </a:solidFill>
              <a:latin typeface="Times New Roman"/>
              <a:ea typeface="Times New Roman"/>
              <a:cs typeface="Times New Roman"/>
              <a:sym typeface="Times New Roman"/>
            </a:endParaRPr>
          </a:p>
          <a:p>
            <a:pPr marL="385763" indent="-385763">
              <a:buClr>
                <a:srgbClr val="000000"/>
              </a:buClr>
              <a:buSzPts val="1800"/>
              <a:buFont typeface="+mj-lt"/>
              <a:buAutoNum type="arabicPeriod"/>
            </a:pPr>
            <a:r>
              <a:rPr lang="en-US" kern="0" dirty="0">
                <a:solidFill>
                  <a:srgbClr val="000000"/>
                </a:solidFill>
                <a:latin typeface="Times New Roman"/>
                <a:ea typeface="Times New Roman"/>
                <a:cs typeface="Times New Roman"/>
                <a:sym typeface="Times New Roman"/>
              </a:rPr>
              <a:t>Holding decision-makers accountable to these communities</a:t>
            </a:r>
            <a:endParaRPr sz="1400" kern="0" dirty="0">
              <a:solidFill>
                <a:srgbClr val="000000"/>
              </a:solidFill>
              <a:latin typeface="Arial"/>
              <a:ea typeface="Arial"/>
              <a:cs typeface="Arial"/>
              <a:sym typeface="Arial"/>
            </a:endParaRPr>
          </a:p>
          <a:p>
            <a:pPr marL="457200" indent="-342900">
              <a:buClr>
                <a:srgbClr val="000000"/>
              </a:buClr>
              <a:buSzPts val="1800"/>
              <a:buFont typeface="+mj-lt"/>
              <a:buAutoNum type="arabicPeriod"/>
            </a:pPr>
            <a:endParaRPr kern="0" dirty="0">
              <a:solidFill>
                <a:srgbClr val="000000"/>
              </a:solidFill>
              <a:latin typeface="Times New Roman"/>
              <a:ea typeface="Times New Roman"/>
              <a:cs typeface="Times New Roman"/>
              <a:sym typeface="Times New Roman"/>
            </a:endParaRPr>
          </a:p>
          <a:p>
            <a:pPr marL="385763" indent="-385763">
              <a:buClr>
                <a:srgbClr val="000000"/>
              </a:buClr>
              <a:buSzPts val="1800"/>
              <a:buFont typeface="+mj-lt"/>
              <a:buAutoNum type="arabicPeriod"/>
            </a:pPr>
            <a:r>
              <a:rPr lang="en-US" kern="0" dirty="0">
                <a:solidFill>
                  <a:srgbClr val="000000"/>
                </a:solidFill>
                <a:latin typeface="Times New Roman"/>
                <a:ea typeface="Times New Roman"/>
                <a:cs typeface="Times New Roman"/>
                <a:sym typeface="Times New Roman"/>
              </a:rPr>
              <a:t>Ensuring inclusion of rural regions in program and decisions related to land use, water, energy, environment, climate change, transportation, housing, economic development and public investment</a:t>
            </a:r>
            <a:endParaRPr sz="1400" kern="0" dirty="0">
              <a:solidFill>
                <a:srgbClr val="000000"/>
              </a:solidFill>
              <a:latin typeface="Arial"/>
              <a:ea typeface="Arial"/>
              <a:cs typeface="Arial"/>
              <a:sym typeface="Arial"/>
            </a:endParaRPr>
          </a:p>
          <a:p>
            <a:pPr marL="457200" indent="-342900">
              <a:buClr>
                <a:srgbClr val="000000"/>
              </a:buClr>
              <a:buSzPts val="1800"/>
              <a:buFont typeface="+mj-lt"/>
              <a:buAutoNum type="arabicPeriod"/>
            </a:pPr>
            <a:endParaRPr kern="0" dirty="0">
              <a:solidFill>
                <a:srgbClr val="000000"/>
              </a:solidFill>
              <a:latin typeface="Times New Roman"/>
              <a:ea typeface="Times New Roman"/>
              <a:cs typeface="Times New Roman"/>
              <a:sym typeface="Times New Roman"/>
            </a:endParaRPr>
          </a:p>
          <a:p>
            <a:pPr marL="385763" indent="-385763">
              <a:buClr>
                <a:srgbClr val="000000"/>
              </a:buClr>
              <a:buSzPts val="1800"/>
              <a:buFont typeface="+mj-lt"/>
              <a:buAutoNum type="arabicPeriod"/>
            </a:pPr>
            <a:r>
              <a:rPr lang="en-US" kern="0" dirty="0">
                <a:solidFill>
                  <a:srgbClr val="000000"/>
                </a:solidFill>
                <a:latin typeface="Times New Roman"/>
                <a:ea typeface="Times New Roman"/>
                <a:cs typeface="Times New Roman"/>
                <a:sym typeface="Times New Roman"/>
              </a:rPr>
              <a:t>Shifting the culture of decision making to one that is inclusive, equitable, transparent and just</a:t>
            </a:r>
            <a:endParaRPr sz="1400" kern="0" dirty="0">
              <a:solidFill>
                <a:srgbClr val="000000"/>
              </a:solidFill>
              <a:latin typeface="Arial"/>
              <a:ea typeface="Arial"/>
              <a:cs typeface="Arial"/>
              <a:sym typeface="Arial"/>
            </a:endParaRPr>
          </a:p>
          <a:p>
            <a:pPr>
              <a:buClr>
                <a:srgbClr val="000000"/>
              </a:buClr>
              <a:buSzPts val="1800"/>
            </a:pPr>
            <a:endParaRPr sz="1400" kern="0" dirty="0">
              <a:solidFill>
                <a:srgbClr val="000000"/>
              </a:solidFill>
              <a:latin typeface="Arial"/>
              <a:ea typeface="Arial"/>
              <a:cs typeface="Arial"/>
              <a:sym typeface="Arial"/>
            </a:endParaRPr>
          </a:p>
          <a:p>
            <a:pPr>
              <a:buClr>
                <a:srgbClr val="000000"/>
              </a:buClr>
              <a:buSzPts val="1800"/>
            </a:pPr>
            <a:r>
              <a:rPr lang="en-US" kern="0" dirty="0">
                <a:solidFill>
                  <a:srgbClr val="000000"/>
                </a:solidFill>
                <a:latin typeface="Times New Roman"/>
                <a:ea typeface="Times New Roman"/>
                <a:cs typeface="Times New Roman"/>
                <a:sym typeface="Times New Roman"/>
              </a:rPr>
              <a:t>5.     Co-</a:t>
            </a:r>
            <a:r>
              <a:rPr lang="en-US" kern="0" dirty="0" err="1">
                <a:solidFill>
                  <a:srgbClr val="000000"/>
                </a:solidFill>
                <a:latin typeface="Times New Roman"/>
                <a:ea typeface="Times New Roman"/>
                <a:cs typeface="Times New Roman"/>
                <a:sym typeface="Times New Roman"/>
              </a:rPr>
              <a:t>powerment</a:t>
            </a:r>
            <a:r>
              <a:rPr lang="en-US" kern="0" dirty="0">
                <a:solidFill>
                  <a:srgbClr val="000000"/>
                </a:solidFill>
                <a:latin typeface="Times New Roman"/>
                <a:ea typeface="Times New Roman"/>
                <a:cs typeface="Times New Roman"/>
                <a:sym typeface="Times New Roman"/>
              </a:rPr>
              <a:t> </a:t>
            </a:r>
            <a:endParaRPr sz="1400" kern="0" dirty="0">
              <a:solidFill>
                <a:srgbClr val="000000"/>
              </a:solidFill>
              <a:latin typeface="Arial"/>
              <a:ea typeface="Arial"/>
              <a:cs typeface="Arial"/>
              <a:sym typeface="Arial"/>
            </a:endParaRPr>
          </a:p>
          <a:p>
            <a:pPr marL="457200" indent="-342900">
              <a:buClr>
                <a:srgbClr val="000000"/>
              </a:buClr>
              <a:buSzPts val="1800"/>
              <a:buFont typeface="+mj-lt"/>
              <a:buAutoNum type="arabicPeriod"/>
            </a:pPr>
            <a:endParaRPr kern="0" dirty="0">
              <a:solidFill>
                <a:srgbClr val="000000"/>
              </a:solidFill>
              <a:latin typeface="Times New Roman"/>
              <a:ea typeface="Times New Roman"/>
              <a:cs typeface="Times New Roman"/>
              <a:sym typeface="Times New Roman"/>
            </a:endParaRPr>
          </a:p>
          <a:p>
            <a:pPr marL="385763" indent="-271463">
              <a:buClr>
                <a:srgbClr val="000000"/>
              </a:buClr>
              <a:buSzPts val="1800"/>
            </a:pPr>
            <a:endParaRPr kern="0" dirty="0">
              <a:solidFill>
                <a:srgbClr val="000000"/>
              </a:solidFill>
              <a:latin typeface="Times New Roman"/>
              <a:ea typeface="Times New Roman"/>
              <a:cs typeface="Times New Roman"/>
              <a:sym typeface="Times New Roman"/>
            </a:endParaRPr>
          </a:p>
        </p:txBody>
      </p:sp>
      <p:pic>
        <p:nvPicPr>
          <p:cNvPr id="143" name="Google Shape;143;p14" descr="LCJA_logo_screen.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706592" y="181078"/>
            <a:ext cx="2652208" cy="958405"/>
          </a:xfrm>
          <a:prstGeom prst="rect">
            <a:avLst/>
          </a:prstGeom>
          <a:noFill/>
          <a:ln>
            <a:noFill/>
          </a:ln>
        </p:spPr>
      </p:pic>
    </p:spTree>
    <p:extLst>
      <p:ext uri="{BB962C8B-B14F-4D97-AF65-F5344CB8AC3E}">
        <p14:creationId xmlns:p14="http://schemas.microsoft.com/office/powerpoint/2010/main" val="15945758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15"/>
          <p:cNvSpPr txBox="1"/>
          <p:nvPr/>
        </p:nvSpPr>
        <p:spPr>
          <a:xfrm>
            <a:off x="3581400" y="960121"/>
            <a:ext cx="4526280" cy="461665"/>
          </a:xfrm>
          <a:prstGeom prst="rect">
            <a:avLst/>
          </a:prstGeom>
          <a:noFill/>
          <a:ln>
            <a:noFill/>
          </a:ln>
        </p:spPr>
        <p:txBody>
          <a:bodyPr spcFirstLastPara="1" wrap="square" lIns="91425" tIns="45700" rIns="91425" bIns="45700" anchor="t" anchorCtr="0">
            <a:noAutofit/>
          </a:bodyPr>
          <a:lstStyle/>
          <a:p>
            <a:pPr algn="ctr">
              <a:buClr>
                <a:srgbClr val="000000"/>
              </a:buClr>
              <a:buSzPts val="2400"/>
            </a:pPr>
            <a:r>
              <a:rPr lang="en-US" sz="2400" kern="0">
                <a:solidFill>
                  <a:srgbClr val="000000"/>
                </a:solidFill>
                <a:latin typeface="Times New Roman"/>
                <a:ea typeface="Times New Roman"/>
                <a:cs typeface="Times New Roman"/>
                <a:sym typeface="Times New Roman"/>
              </a:rPr>
              <a:t>Where we work</a:t>
            </a:r>
            <a:endParaRPr sz="2400" kern="0">
              <a:solidFill>
                <a:srgbClr val="000000"/>
              </a:solidFill>
              <a:latin typeface="Times New Roman"/>
              <a:ea typeface="Times New Roman"/>
              <a:cs typeface="Times New Roman"/>
              <a:sym typeface="Times New Roman"/>
            </a:endParaRPr>
          </a:p>
        </p:txBody>
      </p:sp>
      <p:pic>
        <p:nvPicPr>
          <p:cNvPr id="149" name="Google Shape;149;p1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039862" y="1535861"/>
            <a:ext cx="3609356" cy="4071938"/>
          </a:xfrm>
          <a:prstGeom prst="rect">
            <a:avLst/>
          </a:prstGeom>
          <a:solidFill>
            <a:schemeClr val="dk1"/>
          </a:solidFill>
          <a:ln>
            <a:noFill/>
          </a:ln>
        </p:spPr>
      </p:pic>
    </p:spTree>
    <p:extLst>
      <p:ext uri="{BB962C8B-B14F-4D97-AF65-F5344CB8AC3E}">
        <p14:creationId xmlns:p14="http://schemas.microsoft.com/office/powerpoint/2010/main" val="5538909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grpSp>
        <p:nvGrpSpPr>
          <p:cNvPr id="154" name="Google Shape;154;p16"/>
          <p:cNvGrpSpPr/>
          <p:nvPr/>
        </p:nvGrpSpPr>
        <p:grpSpPr>
          <a:xfrm>
            <a:off x="2760399" y="1912998"/>
            <a:ext cx="2840181" cy="2777490"/>
            <a:chOff x="1144214" y="659598"/>
            <a:chExt cx="1450968" cy="2374332"/>
          </a:xfrm>
        </p:grpSpPr>
        <p:sp>
          <p:nvSpPr>
            <p:cNvPr id="155" name="Google Shape;155;p16"/>
            <p:cNvSpPr/>
            <p:nvPr/>
          </p:nvSpPr>
          <p:spPr>
            <a:xfrm rot="-5400000">
              <a:off x="682532" y="1121280"/>
              <a:ext cx="2374332" cy="1450968"/>
            </a:xfrm>
            <a:prstGeom prst="round2SameRect">
              <a:avLst>
                <a:gd name="adj1" fmla="val 16670"/>
                <a:gd name="adj2" fmla="val 0"/>
              </a:avLst>
            </a:prstGeom>
            <a:solidFill>
              <a:srgbClr val="576C77"/>
            </a:solid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kern="0">
                <a:solidFill>
                  <a:srgbClr val="000000"/>
                </a:solidFill>
                <a:latin typeface="Arial"/>
                <a:ea typeface="Arial"/>
                <a:cs typeface="Arial"/>
                <a:sym typeface="Arial"/>
              </a:endParaRPr>
            </a:p>
          </p:txBody>
        </p:sp>
        <p:sp>
          <p:nvSpPr>
            <p:cNvPr id="156" name="Google Shape;156;p16"/>
            <p:cNvSpPr/>
            <p:nvPr/>
          </p:nvSpPr>
          <p:spPr>
            <a:xfrm>
              <a:off x="1215057" y="730442"/>
              <a:ext cx="1380125" cy="2232646"/>
            </a:xfrm>
            <a:prstGeom prst="rect">
              <a:avLst/>
            </a:prstGeom>
            <a:solidFill>
              <a:srgbClr val="31EAFE">
                <a:alpha val="23529"/>
              </a:srgbClr>
            </a:solidFill>
            <a:ln>
              <a:noFill/>
            </a:ln>
          </p:spPr>
          <p:txBody>
            <a:bodyPr spcFirstLastPara="1" wrap="square" lIns="31425" tIns="52375" rIns="47125" bIns="52375" anchor="ctr" anchorCtr="0">
              <a:noAutofit/>
            </a:bodyPr>
            <a:lstStyle/>
            <a:p>
              <a:pPr algn="ctr">
                <a:lnSpc>
                  <a:spcPct val="90000"/>
                </a:lnSpc>
                <a:buClr>
                  <a:srgbClr val="000000"/>
                </a:buClr>
                <a:buSzPts val="1400"/>
              </a:pPr>
              <a:r>
                <a:rPr lang="en-US" sz="1400" b="1" kern="0">
                  <a:solidFill>
                    <a:srgbClr val="FFFFFF"/>
                  </a:solidFill>
                  <a:latin typeface="Times New Roman"/>
                  <a:ea typeface="Times New Roman"/>
                  <a:cs typeface="Times New Roman"/>
                  <a:sym typeface="Times New Roman"/>
                </a:rPr>
                <a:t>Transportation </a:t>
              </a:r>
              <a:endParaRPr sz="1400" kern="0">
                <a:solidFill>
                  <a:srgbClr val="000000"/>
                </a:solidFill>
                <a:latin typeface="Arial"/>
                <a:ea typeface="Arial"/>
                <a:cs typeface="Arial"/>
                <a:sym typeface="Arial"/>
              </a:endParaRPr>
            </a:p>
            <a:p>
              <a:pPr algn="ctr">
                <a:lnSpc>
                  <a:spcPct val="90000"/>
                </a:lnSpc>
                <a:spcBef>
                  <a:spcPts val="450"/>
                </a:spcBef>
                <a:buClr>
                  <a:srgbClr val="000000"/>
                </a:buClr>
                <a:buSzPts val="1400"/>
              </a:pPr>
              <a:r>
                <a:rPr lang="en-US" sz="1400" b="1" kern="0">
                  <a:solidFill>
                    <a:srgbClr val="FFFFFF"/>
                  </a:solidFill>
                  <a:latin typeface="Times New Roman"/>
                  <a:ea typeface="Times New Roman"/>
                  <a:cs typeface="Times New Roman"/>
                  <a:sym typeface="Times New Roman"/>
                </a:rPr>
                <a:t>Climate Change &amp; Air Quality</a:t>
              </a:r>
              <a:endParaRPr sz="1400" b="1" kern="0">
                <a:solidFill>
                  <a:srgbClr val="FFFFFF"/>
                </a:solidFill>
                <a:latin typeface="Times New Roman"/>
                <a:ea typeface="Times New Roman"/>
                <a:cs typeface="Times New Roman"/>
                <a:sym typeface="Times New Roman"/>
              </a:endParaRPr>
            </a:p>
            <a:p>
              <a:pPr algn="ctr">
                <a:lnSpc>
                  <a:spcPct val="90000"/>
                </a:lnSpc>
                <a:spcBef>
                  <a:spcPts val="450"/>
                </a:spcBef>
                <a:buClr>
                  <a:srgbClr val="000000"/>
                </a:buClr>
                <a:buSzPts val="1400"/>
              </a:pPr>
              <a:r>
                <a:rPr lang="en-US" sz="1400" b="1" kern="0">
                  <a:solidFill>
                    <a:srgbClr val="FFFFFF"/>
                  </a:solidFill>
                  <a:latin typeface="Times New Roman"/>
                  <a:ea typeface="Times New Roman"/>
                  <a:cs typeface="Times New Roman"/>
                  <a:sym typeface="Times New Roman"/>
                </a:rPr>
                <a:t>Water &amp; waste water </a:t>
              </a:r>
              <a:endParaRPr sz="1400" kern="0">
                <a:solidFill>
                  <a:srgbClr val="000000"/>
                </a:solidFill>
                <a:latin typeface="Arial"/>
                <a:ea typeface="Arial"/>
                <a:cs typeface="Arial"/>
                <a:sym typeface="Arial"/>
              </a:endParaRPr>
            </a:p>
            <a:p>
              <a:pPr algn="ctr">
                <a:lnSpc>
                  <a:spcPct val="90000"/>
                </a:lnSpc>
                <a:spcBef>
                  <a:spcPts val="450"/>
                </a:spcBef>
                <a:buClr>
                  <a:srgbClr val="000000"/>
                </a:buClr>
                <a:buSzPts val="1400"/>
              </a:pPr>
              <a:r>
                <a:rPr lang="en-US" sz="1400" b="1" kern="0">
                  <a:solidFill>
                    <a:srgbClr val="FFFFFF"/>
                  </a:solidFill>
                  <a:latin typeface="Times New Roman"/>
                  <a:ea typeface="Times New Roman"/>
                  <a:cs typeface="Times New Roman"/>
                  <a:sym typeface="Times New Roman"/>
                </a:rPr>
                <a:t>Land Use</a:t>
              </a:r>
              <a:endParaRPr sz="1400" kern="0">
                <a:solidFill>
                  <a:srgbClr val="000000"/>
                </a:solidFill>
                <a:latin typeface="Arial"/>
                <a:ea typeface="Arial"/>
                <a:cs typeface="Arial"/>
                <a:sym typeface="Arial"/>
              </a:endParaRPr>
            </a:p>
            <a:p>
              <a:pPr algn="ctr">
                <a:lnSpc>
                  <a:spcPct val="90000"/>
                </a:lnSpc>
                <a:spcBef>
                  <a:spcPts val="450"/>
                </a:spcBef>
                <a:buClr>
                  <a:srgbClr val="000000"/>
                </a:buClr>
                <a:buSzPts val="1400"/>
              </a:pPr>
              <a:r>
                <a:rPr lang="en-US" sz="1400" b="1" kern="0">
                  <a:solidFill>
                    <a:srgbClr val="FFFFFF"/>
                  </a:solidFill>
                  <a:latin typeface="Times New Roman"/>
                  <a:ea typeface="Times New Roman"/>
                  <a:cs typeface="Times New Roman"/>
                  <a:sym typeface="Times New Roman"/>
                </a:rPr>
                <a:t>Housing </a:t>
              </a:r>
              <a:endParaRPr sz="1400" kern="0">
                <a:solidFill>
                  <a:srgbClr val="000000"/>
                </a:solidFill>
                <a:latin typeface="Arial"/>
                <a:ea typeface="Arial"/>
                <a:cs typeface="Arial"/>
                <a:sym typeface="Arial"/>
              </a:endParaRPr>
            </a:p>
            <a:p>
              <a:pPr algn="ctr">
                <a:lnSpc>
                  <a:spcPct val="90000"/>
                </a:lnSpc>
                <a:spcBef>
                  <a:spcPts val="450"/>
                </a:spcBef>
                <a:buClr>
                  <a:srgbClr val="000000"/>
                </a:buClr>
                <a:buSzPts val="1400"/>
              </a:pPr>
              <a:r>
                <a:rPr lang="en-US" sz="1400" b="1" kern="0">
                  <a:solidFill>
                    <a:srgbClr val="FFFFFF"/>
                  </a:solidFill>
                  <a:latin typeface="Times New Roman"/>
                  <a:ea typeface="Times New Roman"/>
                  <a:cs typeface="Times New Roman"/>
                  <a:sym typeface="Times New Roman"/>
                </a:rPr>
                <a:t>Infrastructure</a:t>
              </a:r>
              <a:endParaRPr sz="1400" kern="0">
                <a:solidFill>
                  <a:srgbClr val="000000"/>
                </a:solidFill>
                <a:latin typeface="Arial"/>
                <a:ea typeface="Arial"/>
                <a:cs typeface="Arial"/>
                <a:sym typeface="Arial"/>
              </a:endParaRPr>
            </a:p>
            <a:p>
              <a:pPr algn="ctr">
                <a:lnSpc>
                  <a:spcPct val="90000"/>
                </a:lnSpc>
                <a:spcBef>
                  <a:spcPts val="450"/>
                </a:spcBef>
                <a:buClr>
                  <a:srgbClr val="000000"/>
                </a:buClr>
                <a:buSzPts val="1400"/>
              </a:pPr>
              <a:r>
                <a:rPr lang="en-US" sz="1400" b="1" kern="0">
                  <a:solidFill>
                    <a:srgbClr val="FFFFFF"/>
                  </a:solidFill>
                  <a:latin typeface="Times New Roman"/>
                  <a:ea typeface="Times New Roman"/>
                  <a:cs typeface="Times New Roman"/>
                  <a:sym typeface="Times New Roman"/>
                </a:rPr>
                <a:t>Energy</a:t>
              </a:r>
              <a:endParaRPr sz="1400" kern="0">
                <a:solidFill>
                  <a:srgbClr val="000000"/>
                </a:solidFill>
                <a:latin typeface="Arial"/>
                <a:ea typeface="Arial"/>
                <a:cs typeface="Arial"/>
                <a:sym typeface="Arial"/>
              </a:endParaRPr>
            </a:p>
            <a:p>
              <a:pPr algn="ctr">
                <a:lnSpc>
                  <a:spcPct val="90000"/>
                </a:lnSpc>
                <a:spcBef>
                  <a:spcPts val="450"/>
                </a:spcBef>
                <a:buClr>
                  <a:srgbClr val="000000"/>
                </a:buClr>
                <a:buSzPts val="1400"/>
              </a:pPr>
              <a:r>
                <a:rPr lang="en-US" sz="1400" b="1" kern="0">
                  <a:solidFill>
                    <a:srgbClr val="FFFFFF"/>
                  </a:solidFill>
                  <a:latin typeface="Times New Roman"/>
                  <a:ea typeface="Times New Roman"/>
                  <a:cs typeface="Times New Roman"/>
                  <a:sym typeface="Times New Roman"/>
                </a:rPr>
                <a:t>Economic Development</a:t>
              </a:r>
              <a:endParaRPr sz="1400" b="1" kern="0">
                <a:solidFill>
                  <a:srgbClr val="FFFFFF"/>
                </a:solidFill>
                <a:latin typeface="Times New Roman"/>
                <a:ea typeface="Times New Roman"/>
                <a:cs typeface="Times New Roman"/>
                <a:sym typeface="Times New Roman"/>
              </a:endParaRPr>
            </a:p>
          </p:txBody>
        </p:sp>
      </p:grpSp>
      <p:grpSp>
        <p:nvGrpSpPr>
          <p:cNvPr id="157" name="Google Shape;157;p16"/>
          <p:cNvGrpSpPr/>
          <p:nvPr/>
        </p:nvGrpSpPr>
        <p:grpSpPr>
          <a:xfrm>
            <a:off x="5739250" y="1905966"/>
            <a:ext cx="2929838" cy="2777490"/>
            <a:chOff x="2708515" y="659598"/>
            <a:chExt cx="1450968" cy="2374332"/>
          </a:xfrm>
        </p:grpSpPr>
        <p:sp>
          <p:nvSpPr>
            <p:cNvPr id="158" name="Google Shape;158;p16"/>
            <p:cNvSpPr/>
            <p:nvPr/>
          </p:nvSpPr>
          <p:spPr>
            <a:xfrm rot="5400000">
              <a:off x="2246833" y="1121280"/>
              <a:ext cx="2374332" cy="1450968"/>
            </a:xfrm>
            <a:prstGeom prst="round2SameRect">
              <a:avLst>
                <a:gd name="adj1" fmla="val 16670"/>
                <a:gd name="adj2" fmla="val 0"/>
              </a:avLst>
            </a:prstGeom>
            <a:solidFill>
              <a:schemeClr val="accent4"/>
            </a:solid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kern="0">
                <a:solidFill>
                  <a:srgbClr val="000000"/>
                </a:solidFill>
                <a:latin typeface="Arial"/>
                <a:ea typeface="Arial"/>
                <a:cs typeface="Arial"/>
                <a:sym typeface="Arial"/>
              </a:endParaRPr>
            </a:p>
          </p:txBody>
        </p:sp>
        <p:sp>
          <p:nvSpPr>
            <p:cNvPr id="159" name="Google Shape;159;p16"/>
            <p:cNvSpPr/>
            <p:nvPr/>
          </p:nvSpPr>
          <p:spPr>
            <a:xfrm>
              <a:off x="2708515" y="730442"/>
              <a:ext cx="1380125" cy="2232646"/>
            </a:xfrm>
            <a:prstGeom prst="rect">
              <a:avLst/>
            </a:prstGeom>
            <a:solidFill>
              <a:schemeClr val="accent4"/>
            </a:solidFill>
            <a:ln>
              <a:noFill/>
            </a:ln>
          </p:spPr>
          <p:txBody>
            <a:bodyPr spcFirstLastPara="1" wrap="square" lIns="47125" tIns="52375" rIns="31425" bIns="52375" anchor="ctr" anchorCtr="0">
              <a:noAutofit/>
            </a:bodyPr>
            <a:lstStyle/>
            <a:p>
              <a:pPr algn="ctr">
                <a:lnSpc>
                  <a:spcPct val="90000"/>
                </a:lnSpc>
                <a:buClr>
                  <a:srgbClr val="000000"/>
                </a:buClr>
                <a:buSzPts val="1400"/>
              </a:pPr>
              <a:r>
                <a:rPr lang="en-US" sz="1400" b="1" kern="0">
                  <a:solidFill>
                    <a:srgbClr val="FFFFFF"/>
                  </a:solidFill>
                  <a:latin typeface="Times New Roman"/>
                  <a:ea typeface="Times New Roman"/>
                  <a:cs typeface="Times New Roman"/>
                  <a:sym typeface="Times New Roman"/>
                </a:rPr>
                <a:t>Environmental Justice </a:t>
              </a:r>
              <a:endParaRPr sz="1400" kern="0">
                <a:solidFill>
                  <a:srgbClr val="000000"/>
                </a:solidFill>
                <a:latin typeface="Arial"/>
                <a:ea typeface="Arial"/>
                <a:cs typeface="Arial"/>
                <a:sym typeface="Arial"/>
              </a:endParaRPr>
            </a:p>
            <a:p>
              <a:pPr algn="ctr">
                <a:lnSpc>
                  <a:spcPct val="90000"/>
                </a:lnSpc>
                <a:spcBef>
                  <a:spcPts val="450"/>
                </a:spcBef>
                <a:buClr>
                  <a:srgbClr val="000000"/>
                </a:buClr>
                <a:buSzPts val="1400"/>
              </a:pPr>
              <a:r>
                <a:rPr lang="en-US" sz="1400" b="1" kern="0">
                  <a:solidFill>
                    <a:srgbClr val="FFFFFF"/>
                  </a:solidFill>
                  <a:latin typeface="Times New Roman"/>
                  <a:ea typeface="Times New Roman"/>
                  <a:cs typeface="Times New Roman"/>
                  <a:sym typeface="Times New Roman"/>
                </a:rPr>
                <a:t>Civil Rights</a:t>
              </a:r>
              <a:endParaRPr sz="1400" kern="0">
                <a:solidFill>
                  <a:srgbClr val="000000"/>
                </a:solidFill>
                <a:latin typeface="Arial"/>
                <a:ea typeface="Arial"/>
                <a:cs typeface="Arial"/>
                <a:sym typeface="Arial"/>
              </a:endParaRPr>
            </a:p>
            <a:p>
              <a:pPr algn="ctr">
                <a:lnSpc>
                  <a:spcPct val="90000"/>
                </a:lnSpc>
                <a:spcBef>
                  <a:spcPts val="450"/>
                </a:spcBef>
                <a:buClr>
                  <a:srgbClr val="000000"/>
                </a:buClr>
                <a:buSzPts val="1400"/>
              </a:pPr>
              <a:r>
                <a:rPr lang="en-US" sz="1400" b="1" kern="0">
                  <a:solidFill>
                    <a:srgbClr val="FFFFFF"/>
                  </a:solidFill>
                  <a:latin typeface="Times New Roman"/>
                  <a:ea typeface="Times New Roman"/>
                  <a:cs typeface="Times New Roman"/>
                  <a:sym typeface="Times New Roman"/>
                </a:rPr>
                <a:t>Effective Democracy </a:t>
              </a:r>
              <a:endParaRPr sz="1400" b="1" kern="0">
                <a:solidFill>
                  <a:srgbClr val="FFFFFF"/>
                </a:solidFill>
                <a:latin typeface="Times New Roman"/>
                <a:ea typeface="Times New Roman"/>
                <a:cs typeface="Times New Roman"/>
                <a:sym typeface="Times New Roman"/>
              </a:endParaRPr>
            </a:p>
            <a:p>
              <a:pPr algn="ctr">
                <a:lnSpc>
                  <a:spcPct val="90000"/>
                </a:lnSpc>
                <a:spcBef>
                  <a:spcPts val="450"/>
                </a:spcBef>
                <a:buClr>
                  <a:srgbClr val="000000"/>
                </a:buClr>
                <a:buSzPts val="1400"/>
              </a:pPr>
              <a:r>
                <a:rPr lang="en-US" sz="1400" b="1" kern="0">
                  <a:solidFill>
                    <a:srgbClr val="FFFFFF"/>
                  </a:solidFill>
                  <a:latin typeface="Times New Roman"/>
                  <a:ea typeface="Times New Roman"/>
                  <a:cs typeface="Times New Roman"/>
                  <a:sym typeface="Times New Roman"/>
                </a:rPr>
                <a:t>Government Accountability</a:t>
              </a:r>
              <a:endParaRPr sz="1400" kern="0">
                <a:solidFill>
                  <a:srgbClr val="000000"/>
                </a:solidFill>
                <a:latin typeface="Arial"/>
                <a:ea typeface="Arial"/>
                <a:cs typeface="Arial"/>
                <a:sym typeface="Arial"/>
              </a:endParaRPr>
            </a:p>
            <a:p>
              <a:pPr algn="ctr">
                <a:lnSpc>
                  <a:spcPct val="90000"/>
                </a:lnSpc>
                <a:spcBef>
                  <a:spcPts val="450"/>
                </a:spcBef>
                <a:buClr>
                  <a:srgbClr val="000000"/>
                </a:buClr>
                <a:buSzPts val="1400"/>
              </a:pPr>
              <a:r>
                <a:rPr lang="en-US" sz="1400" b="1" kern="0">
                  <a:solidFill>
                    <a:srgbClr val="FFFFFF"/>
                  </a:solidFill>
                  <a:latin typeface="Times New Roman"/>
                  <a:ea typeface="Times New Roman"/>
                  <a:cs typeface="Times New Roman"/>
                  <a:sym typeface="Times New Roman"/>
                </a:rPr>
                <a:t>Equitable investment </a:t>
              </a:r>
              <a:endParaRPr sz="1400" b="1" kern="0">
                <a:solidFill>
                  <a:srgbClr val="FFFFFF"/>
                </a:solidFill>
                <a:latin typeface="Times New Roman"/>
                <a:ea typeface="Times New Roman"/>
                <a:cs typeface="Times New Roman"/>
                <a:sym typeface="Times New Roman"/>
              </a:endParaRPr>
            </a:p>
            <a:p>
              <a:pPr algn="ctr">
                <a:lnSpc>
                  <a:spcPct val="90000"/>
                </a:lnSpc>
                <a:spcBef>
                  <a:spcPts val="450"/>
                </a:spcBef>
                <a:buClr>
                  <a:srgbClr val="000000"/>
                </a:buClr>
                <a:buSzPts val="1400"/>
              </a:pPr>
              <a:r>
                <a:rPr lang="en-US" sz="1400" b="1" kern="0">
                  <a:solidFill>
                    <a:srgbClr val="FFFFFF"/>
                  </a:solidFill>
                  <a:latin typeface="Times New Roman"/>
                  <a:ea typeface="Times New Roman"/>
                  <a:cs typeface="Times New Roman"/>
                  <a:sym typeface="Times New Roman"/>
                </a:rPr>
                <a:t>Equitable Development</a:t>
              </a:r>
              <a:endParaRPr sz="1400" b="1" kern="0">
                <a:solidFill>
                  <a:srgbClr val="FFFFFF"/>
                </a:solidFill>
                <a:latin typeface="Times New Roman"/>
                <a:ea typeface="Times New Roman"/>
                <a:cs typeface="Times New Roman"/>
                <a:sym typeface="Times New Roman"/>
              </a:endParaRPr>
            </a:p>
          </p:txBody>
        </p:sp>
      </p:grpSp>
      <p:sp>
        <p:nvSpPr>
          <p:cNvPr id="160" name="Google Shape;160;p16"/>
          <p:cNvSpPr/>
          <p:nvPr/>
        </p:nvSpPr>
        <p:spPr>
          <a:xfrm>
            <a:off x="5080634" y="1458487"/>
            <a:ext cx="1178563" cy="809234"/>
          </a:xfrm>
          <a:custGeom>
            <a:avLst/>
            <a:gdLst/>
            <a:ahLst/>
            <a:cxnLst/>
            <a:rect l="l" t="t" r="r" b="b"/>
            <a:pathLst>
              <a:path w="120000" h="120000" extrusionOk="0">
                <a:moveTo>
                  <a:pt x="5150" y="60000"/>
                </a:moveTo>
                <a:lnTo>
                  <a:pt x="5150" y="60000"/>
                </a:lnTo>
                <a:cubicBezTo>
                  <a:pt x="5150" y="35312"/>
                  <a:pt x="23121" y="13959"/>
                  <a:pt x="48324" y="8703"/>
                </a:cubicBezTo>
                <a:cubicBezTo>
                  <a:pt x="73526" y="3448"/>
                  <a:pt x="99149" y="15710"/>
                  <a:pt x="109879" y="38161"/>
                </a:cubicBezTo>
                <a:lnTo>
                  <a:pt x="113754" y="38161"/>
                </a:lnTo>
                <a:lnTo>
                  <a:pt x="109701" y="60000"/>
                </a:lnTo>
                <a:lnTo>
                  <a:pt x="93156" y="38161"/>
                </a:lnTo>
                <a:lnTo>
                  <a:pt x="96216" y="38161"/>
                </a:lnTo>
                <a:lnTo>
                  <a:pt x="96216" y="38161"/>
                </a:lnTo>
                <a:cubicBezTo>
                  <a:pt x="84944" y="24917"/>
                  <a:pt x="64802" y="19314"/>
                  <a:pt x="46374" y="24297"/>
                </a:cubicBezTo>
                <a:cubicBezTo>
                  <a:pt x="27946" y="29280"/>
                  <a:pt x="15449" y="43708"/>
                  <a:pt x="15449" y="6000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SzPts val="1400"/>
            </a:pPr>
            <a:endParaRPr sz="1400" kern="0">
              <a:solidFill>
                <a:srgbClr val="000000"/>
              </a:solidFill>
              <a:latin typeface="Arial"/>
              <a:ea typeface="Arial"/>
              <a:cs typeface="Arial"/>
              <a:sym typeface="Arial"/>
            </a:endParaRPr>
          </a:p>
        </p:txBody>
      </p:sp>
      <p:sp>
        <p:nvSpPr>
          <p:cNvPr id="161" name="Google Shape;161;p16"/>
          <p:cNvSpPr/>
          <p:nvPr/>
        </p:nvSpPr>
        <p:spPr>
          <a:xfrm rot="10800000">
            <a:off x="5044067" y="4292935"/>
            <a:ext cx="1104270" cy="946790"/>
          </a:xfrm>
          <a:custGeom>
            <a:avLst/>
            <a:gdLst/>
            <a:ahLst/>
            <a:cxnLst/>
            <a:rect l="l" t="t" r="r" b="b"/>
            <a:pathLst>
              <a:path w="120000" h="120000" extrusionOk="0">
                <a:moveTo>
                  <a:pt x="6430" y="60000"/>
                </a:moveTo>
                <a:lnTo>
                  <a:pt x="6430" y="60000"/>
                </a:lnTo>
                <a:cubicBezTo>
                  <a:pt x="6430" y="34427"/>
                  <a:pt x="25232" y="12574"/>
                  <a:pt x="50951" y="8254"/>
                </a:cubicBezTo>
                <a:cubicBezTo>
                  <a:pt x="76670" y="3935"/>
                  <a:pt x="101823" y="18404"/>
                  <a:pt x="110512" y="42518"/>
                </a:cubicBezTo>
                <a:lnTo>
                  <a:pt x="116297" y="42518"/>
                </a:lnTo>
                <a:lnTo>
                  <a:pt x="107139" y="60000"/>
                </a:lnTo>
                <a:lnTo>
                  <a:pt x="90576" y="42518"/>
                </a:lnTo>
                <a:lnTo>
                  <a:pt x="96014" y="42518"/>
                </a:lnTo>
                <a:cubicBezTo>
                  <a:pt x="87288" y="27264"/>
                  <a:pt x="68395" y="19457"/>
                  <a:pt x="50225" y="23597"/>
                </a:cubicBezTo>
                <a:cubicBezTo>
                  <a:pt x="32055" y="27737"/>
                  <a:pt x="19291" y="42758"/>
                  <a:pt x="19291" y="6000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SzPts val="1400"/>
            </a:pPr>
            <a:endParaRPr sz="1400" kern="0">
              <a:solidFill>
                <a:srgbClr val="000000"/>
              </a:solidFill>
              <a:latin typeface="Arial"/>
              <a:ea typeface="Arial"/>
              <a:cs typeface="Arial"/>
              <a:sym typeface="Arial"/>
            </a:endParaRPr>
          </a:p>
        </p:txBody>
      </p:sp>
      <p:sp>
        <p:nvSpPr>
          <p:cNvPr id="162" name="Google Shape;162;p16"/>
          <p:cNvSpPr txBox="1"/>
          <p:nvPr/>
        </p:nvSpPr>
        <p:spPr>
          <a:xfrm>
            <a:off x="3675699" y="1080135"/>
            <a:ext cx="4303395" cy="415498"/>
          </a:xfrm>
          <a:prstGeom prst="rect">
            <a:avLst/>
          </a:prstGeom>
          <a:noFill/>
          <a:ln>
            <a:noFill/>
          </a:ln>
        </p:spPr>
        <p:txBody>
          <a:bodyPr spcFirstLastPara="1" wrap="square" lIns="91425" tIns="45700" rIns="91425" bIns="45700" anchor="t" anchorCtr="0">
            <a:noAutofit/>
          </a:bodyPr>
          <a:lstStyle/>
          <a:p>
            <a:pPr algn="ctr">
              <a:buClr>
                <a:srgbClr val="000000"/>
              </a:buClr>
              <a:buSzPts val="2100"/>
            </a:pPr>
            <a:r>
              <a:rPr lang="en-US" sz="2100" kern="0">
                <a:solidFill>
                  <a:srgbClr val="000000"/>
                </a:solidFill>
                <a:latin typeface="Times New Roman"/>
                <a:ea typeface="Times New Roman"/>
                <a:cs typeface="Times New Roman"/>
                <a:sym typeface="Times New Roman"/>
              </a:rPr>
              <a:t>Program Areas</a:t>
            </a:r>
            <a:endParaRPr sz="2100" kern="0">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2547045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7"/>
          <p:cNvSpPr txBox="1"/>
          <p:nvPr/>
        </p:nvSpPr>
        <p:spPr>
          <a:xfrm>
            <a:off x="3981451" y="977266"/>
            <a:ext cx="4323398" cy="461665"/>
          </a:xfrm>
          <a:prstGeom prst="rect">
            <a:avLst/>
          </a:prstGeom>
          <a:noFill/>
          <a:ln>
            <a:noFill/>
          </a:ln>
        </p:spPr>
        <p:txBody>
          <a:bodyPr spcFirstLastPara="1" wrap="square" lIns="91425" tIns="45700" rIns="91425" bIns="45700" anchor="t" anchorCtr="0">
            <a:noAutofit/>
          </a:bodyPr>
          <a:lstStyle/>
          <a:p>
            <a:pPr algn="ctr">
              <a:buClr>
                <a:srgbClr val="000000"/>
              </a:buClr>
              <a:buSzPts val="2400"/>
            </a:pPr>
            <a:r>
              <a:rPr lang="en-US" sz="2400" kern="0">
                <a:solidFill>
                  <a:srgbClr val="000000"/>
                </a:solidFill>
                <a:latin typeface="Times New Roman"/>
                <a:ea typeface="Times New Roman"/>
                <a:cs typeface="Times New Roman"/>
                <a:sym typeface="Times New Roman"/>
              </a:rPr>
              <a:t>How do we reach our goals? </a:t>
            </a:r>
            <a:endParaRPr sz="2400" kern="0">
              <a:solidFill>
                <a:srgbClr val="000000"/>
              </a:solidFill>
              <a:latin typeface="Times New Roman"/>
              <a:ea typeface="Times New Roman"/>
              <a:cs typeface="Times New Roman"/>
              <a:sym typeface="Times New Roman"/>
            </a:endParaRPr>
          </a:p>
        </p:txBody>
      </p:sp>
      <p:grpSp>
        <p:nvGrpSpPr>
          <p:cNvPr id="168" name="Google Shape;168;p17"/>
          <p:cNvGrpSpPr/>
          <p:nvPr/>
        </p:nvGrpSpPr>
        <p:grpSpPr>
          <a:xfrm>
            <a:off x="3567181" y="1434693"/>
            <a:ext cx="5355064" cy="4345372"/>
            <a:chOff x="517276" y="123101"/>
            <a:chExt cx="5355064" cy="4345372"/>
          </a:xfrm>
        </p:grpSpPr>
        <p:sp>
          <p:nvSpPr>
            <p:cNvPr id="169" name="Google Shape;169;p17"/>
            <p:cNvSpPr/>
            <p:nvPr/>
          </p:nvSpPr>
          <p:spPr>
            <a:xfrm>
              <a:off x="2378497" y="1491386"/>
              <a:ext cx="1649263" cy="1369497"/>
            </a:xfrm>
            <a:prstGeom prst="ellipse">
              <a:avLst/>
            </a:prstGeom>
            <a:solidFill>
              <a:srgbClr val="FFC000">
                <a:alpha val="49411"/>
              </a:srgbClr>
            </a:solidFill>
            <a:ln w="381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kern="0">
                <a:solidFill>
                  <a:srgbClr val="000000"/>
                </a:solidFill>
                <a:latin typeface="Arial"/>
                <a:ea typeface="Arial"/>
                <a:cs typeface="Arial"/>
                <a:sym typeface="Arial"/>
              </a:endParaRPr>
            </a:p>
          </p:txBody>
        </p:sp>
        <p:sp>
          <p:nvSpPr>
            <p:cNvPr id="170" name="Google Shape;170;p17"/>
            <p:cNvSpPr txBox="1"/>
            <p:nvPr/>
          </p:nvSpPr>
          <p:spPr>
            <a:xfrm>
              <a:off x="2620026" y="1691944"/>
              <a:ext cx="1166205" cy="968381"/>
            </a:xfrm>
            <a:prstGeom prst="rect">
              <a:avLst/>
            </a:prstGeom>
            <a:noFill/>
            <a:ln>
              <a:noFill/>
            </a:ln>
          </p:spPr>
          <p:txBody>
            <a:bodyPr spcFirstLastPara="1" wrap="square" lIns="20300" tIns="20300" rIns="20300" bIns="20300" anchor="ctr" anchorCtr="0">
              <a:noAutofit/>
            </a:bodyPr>
            <a:lstStyle/>
            <a:p>
              <a:pPr algn="ctr">
                <a:lnSpc>
                  <a:spcPct val="90000"/>
                </a:lnSpc>
                <a:buClr>
                  <a:srgbClr val="000000"/>
                </a:buClr>
                <a:buSzPts val="1600"/>
              </a:pPr>
              <a:r>
                <a:rPr lang="en-US" sz="1600" b="1" kern="0">
                  <a:solidFill>
                    <a:srgbClr val="000000"/>
                  </a:solidFill>
                  <a:latin typeface="Times New Roman"/>
                  <a:ea typeface="Times New Roman"/>
                  <a:cs typeface="Times New Roman"/>
                  <a:sym typeface="Times New Roman"/>
                </a:rPr>
                <a:t>Co-Powerment</a:t>
              </a:r>
              <a:endParaRPr sz="1600" b="1" kern="0">
                <a:solidFill>
                  <a:srgbClr val="000000"/>
                </a:solidFill>
                <a:latin typeface="Times New Roman"/>
                <a:ea typeface="Times New Roman"/>
                <a:cs typeface="Times New Roman"/>
                <a:sym typeface="Times New Roman"/>
              </a:endParaRPr>
            </a:p>
          </p:txBody>
        </p:sp>
        <p:sp>
          <p:nvSpPr>
            <p:cNvPr id="171" name="Google Shape;171;p17"/>
            <p:cNvSpPr/>
            <p:nvPr/>
          </p:nvSpPr>
          <p:spPr>
            <a:xfrm>
              <a:off x="2397804" y="123101"/>
              <a:ext cx="1538256" cy="1289633"/>
            </a:xfrm>
            <a:prstGeom prst="ellipse">
              <a:avLst/>
            </a:prstGeom>
            <a:solidFill>
              <a:srgbClr val="00717D">
                <a:alpha val="49411"/>
              </a:srgbClr>
            </a:solidFill>
            <a:ln w="381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kern="0">
                <a:solidFill>
                  <a:srgbClr val="000000"/>
                </a:solidFill>
                <a:latin typeface="Arial"/>
                <a:ea typeface="Arial"/>
                <a:cs typeface="Arial"/>
                <a:sym typeface="Arial"/>
              </a:endParaRPr>
            </a:p>
          </p:txBody>
        </p:sp>
        <p:sp>
          <p:nvSpPr>
            <p:cNvPr id="172" name="Google Shape;172;p17"/>
            <p:cNvSpPr txBox="1"/>
            <p:nvPr/>
          </p:nvSpPr>
          <p:spPr>
            <a:xfrm>
              <a:off x="2623076" y="311963"/>
              <a:ext cx="1087712" cy="911909"/>
            </a:xfrm>
            <a:prstGeom prst="rect">
              <a:avLst/>
            </a:prstGeom>
            <a:noFill/>
            <a:ln>
              <a:noFill/>
            </a:ln>
          </p:spPr>
          <p:txBody>
            <a:bodyPr spcFirstLastPara="1" wrap="square" lIns="20300" tIns="20300" rIns="20300" bIns="20300" anchor="ctr" anchorCtr="0">
              <a:noAutofit/>
            </a:bodyPr>
            <a:lstStyle/>
            <a:p>
              <a:pPr algn="ctr">
                <a:lnSpc>
                  <a:spcPct val="90000"/>
                </a:lnSpc>
                <a:buClr>
                  <a:srgbClr val="000000"/>
                </a:buClr>
                <a:buSzPts val="1600"/>
              </a:pPr>
              <a:r>
                <a:rPr lang="en-US" sz="1600" b="1" kern="0">
                  <a:solidFill>
                    <a:srgbClr val="000000"/>
                  </a:solidFill>
                  <a:latin typeface="Times New Roman"/>
                  <a:ea typeface="Times New Roman"/>
                  <a:cs typeface="Times New Roman"/>
                  <a:sym typeface="Times New Roman"/>
                </a:rPr>
                <a:t>Community Organizing</a:t>
              </a:r>
              <a:endParaRPr sz="1600" b="1" kern="0">
                <a:solidFill>
                  <a:srgbClr val="000000"/>
                </a:solidFill>
                <a:latin typeface="Times New Roman"/>
                <a:ea typeface="Times New Roman"/>
                <a:cs typeface="Times New Roman"/>
                <a:sym typeface="Times New Roman"/>
              </a:endParaRPr>
            </a:p>
          </p:txBody>
        </p:sp>
        <p:sp>
          <p:nvSpPr>
            <p:cNvPr id="173" name="Google Shape;173;p17"/>
            <p:cNvSpPr/>
            <p:nvPr/>
          </p:nvSpPr>
          <p:spPr>
            <a:xfrm>
              <a:off x="4385072" y="1393615"/>
              <a:ext cx="1487268" cy="1404517"/>
            </a:xfrm>
            <a:prstGeom prst="ellipse">
              <a:avLst/>
            </a:prstGeom>
            <a:solidFill>
              <a:srgbClr val="00717D">
                <a:alpha val="49411"/>
              </a:srgbClr>
            </a:solidFill>
            <a:ln w="381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kern="0">
                <a:solidFill>
                  <a:srgbClr val="000000"/>
                </a:solidFill>
                <a:latin typeface="Arial"/>
                <a:ea typeface="Arial"/>
                <a:cs typeface="Arial"/>
                <a:sym typeface="Arial"/>
              </a:endParaRPr>
            </a:p>
          </p:txBody>
        </p:sp>
        <p:sp>
          <p:nvSpPr>
            <p:cNvPr id="174" name="Google Shape;174;p17"/>
            <p:cNvSpPr txBox="1"/>
            <p:nvPr/>
          </p:nvSpPr>
          <p:spPr>
            <a:xfrm>
              <a:off x="4602877" y="1599302"/>
              <a:ext cx="1051658" cy="993143"/>
            </a:xfrm>
            <a:prstGeom prst="rect">
              <a:avLst/>
            </a:prstGeom>
            <a:noFill/>
            <a:ln>
              <a:noFill/>
            </a:ln>
          </p:spPr>
          <p:txBody>
            <a:bodyPr spcFirstLastPara="1" wrap="square" lIns="20300" tIns="20300" rIns="20300" bIns="20300" anchor="ctr" anchorCtr="0">
              <a:noAutofit/>
            </a:bodyPr>
            <a:lstStyle/>
            <a:p>
              <a:pPr algn="ctr">
                <a:lnSpc>
                  <a:spcPct val="90000"/>
                </a:lnSpc>
                <a:buClr>
                  <a:srgbClr val="000000"/>
                </a:buClr>
                <a:buSzPts val="1600"/>
              </a:pPr>
              <a:r>
                <a:rPr lang="en-US" sz="1600" b="1" kern="0">
                  <a:solidFill>
                    <a:srgbClr val="000000"/>
                  </a:solidFill>
                  <a:latin typeface="Times New Roman"/>
                  <a:ea typeface="Times New Roman"/>
                  <a:cs typeface="Times New Roman"/>
                  <a:sym typeface="Times New Roman"/>
                </a:rPr>
                <a:t>Policy Advocacy</a:t>
              </a:r>
              <a:endParaRPr sz="1600" b="1" kern="0">
                <a:solidFill>
                  <a:srgbClr val="000000"/>
                </a:solidFill>
                <a:latin typeface="Times New Roman"/>
                <a:ea typeface="Times New Roman"/>
                <a:cs typeface="Times New Roman"/>
                <a:sym typeface="Times New Roman"/>
              </a:endParaRPr>
            </a:p>
          </p:txBody>
        </p:sp>
        <p:sp>
          <p:nvSpPr>
            <p:cNvPr id="175" name="Google Shape;175;p17"/>
            <p:cNvSpPr/>
            <p:nvPr/>
          </p:nvSpPr>
          <p:spPr>
            <a:xfrm>
              <a:off x="2438680" y="2950199"/>
              <a:ext cx="1564543" cy="1518274"/>
            </a:xfrm>
            <a:prstGeom prst="ellipse">
              <a:avLst/>
            </a:prstGeom>
            <a:solidFill>
              <a:srgbClr val="00717D">
                <a:alpha val="49411"/>
              </a:srgbClr>
            </a:solidFill>
            <a:ln w="381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kern="0">
                <a:solidFill>
                  <a:srgbClr val="000000"/>
                </a:solidFill>
                <a:latin typeface="Arial"/>
                <a:ea typeface="Arial"/>
                <a:cs typeface="Arial"/>
                <a:sym typeface="Arial"/>
              </a:endParaRPr>
            </a:p>
          </p:txBody>
        </p:sp>
        <p:sp>
          <p:nvSpPr>
            <p:cNvPr id="176" name="Google Shape;176;p17"/>
            <p:cNvSpPr txBox="1"/>
            <p:nvPr/>
          </p:nvSpPr>
          <p:spPr>
            <a:xfrm>
              <a:off x="2667802" y="3172545"/>
              <a:ext cx="1106299" cy="1073582"/>
            </a:xfrm>
            <a:prstGeom prst="rect">
              <a:avLst/>
            </a:prstGeom>
            <a:noFill/>
            <a:ln>
              <a:noFill/>
            </a:ln>
          </p:spPr>
          <p:txBody>
            <a:bodyPr spcFirstLastPara="1" wrap="square" lIns="20300" tIns="20300" rIns="20300" bIns="20300" anchor="ctr" anchorCtr="0">
              <a:noAutofit/>
            </a:bodyPr>
            <a:lstStyle/>
            <a:p>
              <a:pPr algn="ctr">
                <a:lnSpc>
                  <a:spcPct val="90000"/>
                </a:lnSpc>
                <a:buClr>
                  <a:srgbClr val="000000"/>
                </a:buClr>
                <a:buSzPts val="1600"/>
              </a:pPr>
              <a:r>
                <a:rPr lang="en-US" sz="1600" b="1" kern="0">
                  <a:solidFill>
                    <a:srgbClr val="000000"/>
                  </a:solidFill>
                  <a:latin typeface="Times New Roman"/>
                  <a:ea typeface="Times New Roman"/>
                  <a:cs typeface="Times New Roman"/>
                  <a:sym typeface="Times New Roman"/>
                </a:rPr>
                <a:t>Legal Representation</a:t>
              </a:r>
              <a:endParaRPr sz="1600" b="1" kern="0">
                <a:solidFill>
                  <a:srgbClr val="000000"/>
                </a:solidFill>
                <a:latin typeface="Times New Roman"/>
                <a:ea typeface="Times New Roman"/>
                <a:cs typeface="Times New Roman"/>
                <a:sym typeface="Times New Roman"/>
              </a:endParaRPr>
            </a:p>
          </p:txBody>
        </p:sp>
        <p:sp>
          <p:nvSpPr>
            <p:cNvPr id="177" name="Google Shape;177;p17"/>
            <p:cNvSpPr/>
            <p:nvPr/>
          </p:nvSpPr>
          <p:spPr>
            <a:xfrm>
              <a:off x="517276" y="1489423"/>
              <a:ext cx="1561050" cy="1426939"/>
            </a:xfrm>
            <a:prstGeom prst="ellipse">
              <a:avLst/>
            </a:prstGeom>
            <a:solidFill>
              <a:srgbClr val="00717D">
                <a:alpha val="49411"/>
              </a:srgbClr>
            </a:solidFill>
            <a:ln w="381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kern="0">
                <a:solidFill>
                  <a:srgbClr val="000000"/>
                </a:solidFill>
                <a:latin typeface="Arial"/>
                <a:ea typeface="Arial"/>
                <a:cs typeface="Arial"/>
                <a:sym typeface="Arial"/>
              </a:endParaRPr>
            </a:p>
          </p:txBody>
        </p:sp>
        <p:sp>
          <p:nvSpPr>
            <p:cNvPr id="178" name="Google Shape;178;p17"/>
            <p:cNvSpPr txBox="1"/>
            <p:nvPr/>
          </p:nvSpPr>
          <p:spPr>
            <a:xfrm>
              <a:off x="745886" y="1698393"/>
              <a:ext cx="1103830" cy="1008999"/>
            </a:xfrm>
            <a:prstGeom prst="rect">
              <a:avLst/>
            </a:prstGeom>
            <a:noFill/>
            <a:ln>
              <a:noFill/>
            </a:ln>
          </p:spPr>
          <p:txBody>
            <a:bodyPr spcFirstLastPara="1" wrap="square" lIns="20300" tIns="20300" rIns="20300" bIns="20300" anchor="ctr" anchorCtr="0">
              <a:noAutofit/>
            </a:bodyPr>
            <a:lstStyle/>
            <a:p>
              <a:pPr algn="ctr">
                <a:lnSpc>
                  <a:spcPct val="90000"/>
                </a:lnSpc>
                <a:buClr>
                  <a:srgbClr val="000000"/>
                </a:buClr>
                <a:buSzPts val="1600"/>
              </a:pPr>
              <a:r>
                <a:rPr lang="en-US" sz="1600" b="1" kern="0">
                  <a:solidFill>
                    <a:srgbClr val="000000"/>
                  </a:solidFill>
                  <a:latin typeface="Times New Roman"/>
                  <a:ea typeface="Times New Roman"/>
                  <a:cs typeface="Times New Roman"/>
                  <a:sym typeface="Times New Roman"/>
                </a:rPr>
                <a:t>Communications and Researchers</a:t>
              </a:r>
              <a:endParaRPr sz="1600" b="1" kern="0">
                <a:solidFill>
                  <a:srgbClr val="000000"/>
                </a:solidFill>
                <a:latin typeface="Times New Roman"/>
                <a:ea typeface="Times New Roman"/>
                <a:cs typeface="Times New Roman"/>
                <a:sym typeface="Times New Roman"/>
              </a:endParaRPr>
            </a:p>
          </p:txBody>
        </p:sp>
      </p:grpSp>
      <p:sp>
        <p:nvSpPr>
          <p:cNvPr id="179" name="Google Shape;179;p17"/>
          <p:cNvSpPr/>
          <p:nvPr/>
        </p:nvSpPr>
        <p:spPr>
          <a:xfrm rot="-6063086">
            <a:off x="4615249" y="4351321"/>
            <a:ext cx="782224" cy="757217"/>
          </a:xfrm>
          <a:prstGeom prst="bentArrow">
            <a:avLst>
              <a:gd name="adj1" fmla="val 25000"/>
              <a:gd name="adj2" fmla="val 25000"/>
              <a:gd name="adj3" fmla="val 25000"/>
              <a:gd name="adj4" fmla="val 47466"/>
            </a:avLst>
          </a:prstGeom>
          <a:solidFill>
            <a:srgbClr val="576C77"/>
          </a:solidFill>
          <a:ln>
            <a:noFill/>
          </a:ln>
        </p:spPr>
        <p:txBody>
          <a:bodyPr spcFirstLastPara="1" wrap="square" lIns="91425" tIns="45700" rIns="91425" bIns="45700" anchor="ctr" anchorCtr="0">
            <a:noAutofit/>
          </a:bodyPr>
          <a:lstStyle/>
          <a:p>
            <a:pPr algn="ctr">
              <a:buClr>
                <a:srgbClr val="000000"/>
              </a:buClr>
              <a:buSzPts val="1050"/>
            </a:pPr>
            <a:endParaRPr sz="1050" kern="0">
              <a:solidFill>
                <a:srgbClr val="000000"/>
              </a:solidFill>
              <a:latin typeface="Arial"/>
              <a:ea typeface="Arial"/>
              <a:cs typeface="Arial"/>
              <a:sym typeface="Arial"/>
            </a:endParaRPr>
          </a:p>
        </p:txBody>
      </p:sp>
      <p:sp>
        <p:nvSpPr>
          <p:cNvPr id="180" name="Google Shape;180;p17"/>
          <p:cNvSpPr/>
          <p:nvPr/>
        </p:nvSpPr>
        <p:spPr>
          <a:xfrm rot="5249603">
            <a:off x="7233287" y="1818681"/>
            <a:ext cx="762953" cy="702945"/>
          </a:xfrm>
          <a:prstGeom prst="bentArrow">
            <a:avLst>
              <a:gd name="adj1" fmla="val 25000"/>
              <a:gd name="adj2" fmla="val 25000"/>
              <a:gd name="adj3" fmla="val 25000"/>
              <a:gd name="adj4" fmla="val 43750"/>
            </a:avLst>
          </a:prstGeom>
          <a:solidFill>
            <a:srgbClr val="576C77"/>
          </a:solidFill>
          <a:ln>
            <a:noFill/>
          </a:ln>
        </p:spPr>
        <p:txBody>
          <a:bodyPr spcFirstLastPara="1" wrap="square" lIns="91425" tIns="45700" rIns="91425" bIns="45700" anchor="ctr" anchorCtr="0">
            <a:noAutofit/>
          </a:bodyPr>
          <a:lstStyle/>
          <a:p>
            <a:pPr algn="ctr">
              <a:buClr>
                <a:srgbClr val="000000"/>
              </a:buClr>
              <a:buSzPts val="1050"/>
            </a:pPr>
            <a:endParaRPr sz="1050" kern="0">
              <a:solidFill>
                <a:srgbClr val="000000"/>
              </a:solidFill>
              <a:latin typeface="Arial"/>
              <a:ea typeface="Arial"/>
              <a:cs typeface="Arial"/>
              <a:sym typeface="Arial"/>
            </a:endParaRPr>
          </a:p>
        </p:txBody>
      </p:sp>
      <p:sp>
        <p:nvSpPr>
          <p:cNvPr id="181" name="Google Shape;181;p17"/>
          <p:cNvSpPr/>
          <p:nvPr/>
        </p:nvSpPr>
        <p:spPr>
          <a:xfrm rot="10613098">
            <a:off x="7254391" y="4293705"/>
            <a:ext cx="762953" cy="702945"/>
          </a:xfrm>
          <a:prstGeom prst="bentArrow">
            <a:avLst>
              <a:gd name="adj1" fmla="val 25000"/>
              <a:gd name="adj2" fmla="val 25000"/>
              <a:gd name="adj3" fmla="val 25000"/>
              <a:gd name="adj4" fmla="val 43750"/>
            </a:avLst>
          </a:prstGeom>
          <a:solidFill>
            <a:srgbClr val="576C77"/>
          </a:solidFill>
          <a:ln>
            <a:noFill/>
          </a:ln>
        </p:spPr>
        <p:txBody>
          <a:bodyPr spcFirstLastPara="1" wrap="square" lIns="91425" tIns="45700" rIns="91425" bIns="45700" anchor="ctr" anchorCtr="0">
            <a:noAutofit/>
          </a:bodyPr>
          <a:lstStyle/>
          <a:p>
            <a:pPr algn="ctr">
              <a:buClr>
                <a:srgbClr val="000000"/>
              </a:buClr>
              <a:buSzPts val="1050"/>
            </a:pPr>
            <a:endParaRPr sz="1050" kern="0">
              <a:solidFill>
                <a:srgbClr val="000000"/>
              </a:solidFill>
              <a:latin typeface="Arial"/>
              <a:ea typeface="Arial"/>
              <a:cs typeface="Arial"/>
              <a:sym typeface="Arial"/>
            </a:endParaRPr>
          </a:p>
        </p:txBody>
      </p:sp>
      <p:sp>
        <p:nvSpPr>
          <p:cNvPr id="182" name="Google Shape;182;p17"/>
          <p:cNvSpPr/>
          <p:nvPr/>
        </p:nvSpPr>
        <p:spPr>
          <a:xfrm>
            <a:off x="4559802" y="1818680"/>
            <a:ext cx="762953" cy="702945"/>
          </a:xfrm>
          <a:prstGeom prst="bentArrow">
            <a:avLst>
              <a:gd name="adj1" fmla="val 25000"/>
              <a:gd name="adj2" fmla="val 25000"/>
              <a:gd name="adj3" fmla="val 25000"/>
              <a:gd name="adj4" fmla="val 43750"/>
            </a:avLst>
          </a:prstGeom>
          <a:solidFill>
            <a:srgbClr val="576C77"/>
          </a:solidFill>
          <a:ln>
            <a:noFill/>
          </a:ln>
        </p:spPr>
        <p:txBody>
          <a:bodyPr spcFirstLastPara="1" wrap="square" lIns="91425" tIns="45700" rIns="91425" bIns="45700" anchor="ctr" anchorCtr="0">
            <a:noAutofit/>
          </a:bodyPr>
          <a:lstStyle/>
          <a:p>
            <a:pPr algn="ctr">
              <a:buClr>
                <a:srgbClr val="000000"/>
              </a:buClr>
              <a:buSzPts val="1050"/>
            </a:pPr>
            <a:endParaRPr sz="1050" kern="0">
              <a:solidFill>
                <a:srgbClr val="000000"/>
              </a:solidFill>
              <a:latin typeface="Arial"/>
              <a:ea typeface="Arial"/>
              <a:cs typeface="Arial"/>
              <a:sym typeface="Arial"/>
            </a:endParaRPr>
          </a:p>
        </p:txBody>
      </p:sp>
    </p:spTree>
    <p:extLst>
      <p:ext uri="{BB962C8B-B14F-4D97-AF65-F5344CB8AC3E}">
        <p14:creationId xmlns:p14="http://schemas.microsoft.com/office/powerpoint/2010/main" val="24752304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3"/>
        <p:cNvGrpSpPr/>
        <p:nvPr/>
      </p:nvGrpSpPr>
      <p:grpSpPr>
        <a:xfrm>
          <a:off x="0" y="0"/>
          <a:ext cx="0" cy="0"/>
          <a:chOff x="0" y="0"/>
          <a:chExt cx="0" cy="0"/>
        </a:xfrm>
      </p:grpSpPr>
      <p:sp>
        <p:nvSpPr>
          <p:cNvPr id="74" name="Google Shape;74;p3"/>
          <p:cNvSpPr txBox="1">
            <a:spLocks noGrp="1"/>
          </p:cNvSpPr>
          <p:nvPr>
            <p:ph type="sldNum" idx="12"/>
          </p:nvPr>
        </p:nvSpPr>
        <p:spPr>
          <a:xfrm>
            <a:off x="9996458" y="6217622"/>
            <a:ext cx="548700" cy="524700"/>
          </a:xfrm>
          <a:prstGeom prst="rect">
            <a:avLst/>
          </a:prstGeom>
          <a:noFill/>
          <a:ln>
            <a:noFill/>
          </a:ln>
        </p:spPr>
        <p:txBody>
          <a:bodyPr spcFirstLastPara="1" wrap="square" lIns="91425" tIns="91425" rIns="91425" bIns="91425" anchor="ctr" anchorCtr="0">
            <a:noAutofit/>
          </a:bodyPr>
          <a:lstStyle/>
          <a:p>
            <a:pPr>
              <a:buSzPts val="1400"/>
            </a:pPr>
            <a:fld id="{00000000-1234-1234-1234-123412341234}" type="slidenum">
              <a:rPr lang="en-US" sz="1400" b="1" kern="0">
                <a:solidFill>
                  <a:srgbClr val="000000"/>
                </a:solidFill>
                <a:latin typeface="Proxima Nova"/>
                <a:ea typeface="Proxima Nova"/>
                <a:cs typeface="Proxima Nova"/>
                <a:sym typeface="Proxima Nova"/>
              </a:rPr>
              <a:pPr>
                <a:buSzPts val="1400"/>
              </a:pPr>
              <a:t>3</a:t>
            </a:fld>
            <a:endParaRPr sz="1400" b="1" kern="0">
              <a:solidFill>
                <a:srgbClr val="000000"/>
              </a:solidFill>
              <a:latin typeface="Proxima Nova"/>
              <a:ea typeface="Proxima Nova"/>
              <a:cs typeface="Proxima Nova"/>
              <a:sym typeface="Proxima Nova"/>
            </a:endParaRPr>
          </a:p>
        </p:txBody>
      </p:sp>
    </p:spTree>
    <p:extLst>
      <p:ext uri="{BB962C8B-B14F-4D97-AF65-F5344CB8AC3E}">
        <p14:creationId xmlns:p14="http://schemas.microsoft.com/office/powerpoint/2010/main" val="11469387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18"/>
          <p:cNvSpPr txBox="1"/>
          <p:nvPr/>
        </p:nvSpPr>
        <p:spPr>
          <a:xfrm>
            <a:off x="1729740" y="1088709"/>
            <a:ext cx="2597468" cy="830997"/>
          </a:xfrm>
          <a:prstGeom prst="rect">
            <a:avLst/>
          </a:prstGeom>
          <a:noFill/>
          <a:ln>
            <a:noFill/>
          </a:ln>
        </p:spPr>
        <p:txBody>
          <a:bodyPr spcFirstLastPara="1" wrap="square" lIns="91425" tIns="45700" rIns="91425" bIns="45700" anchor="t" anchorCtr="0">
            <a:noAutofit/>
          </a:bodyPr>
          <a:lstStyle/>
          <a:p>
            <a:pPr>
              <a:buClr>
                <a:srgbClr val="000000"/>
              </a:buClr>
              <a:buSzPts val="2400"/>
            </a:pPr>
            <a:r>
              <a:rPr lang="en-US" sz="2400" kern="0">
                <a:solidFill>
                  <a:srgbClr val="000000"/>
                </a:solidFill>
                <a:latin typeface="Times New Roman"/>
                <a:ea typeface="Times New Roman"/>
                <a:cs typeface="Times New Roman"/>
                <a:sym typeface="Times New Roman"/>
              </a:rPr>
              <a:t>Policy Advocacy </a:t>
            </a:r>
            <a:endParaRPr sz="1400" kern="0">
              <a:solidFill>
                <a:srgbClr val="000000"/>
              </a:solidFill>
              <a:latin typeface="Arial"/>
              <a:ea typeface="Arial"/>
              <a:cs typeface="Arial"/>
              <a:sym typeface="Arial"/>
            </a:endParaRPr>
          </a:p>
          <a:p>
            <a:pPr>
              <a:buClr>
                <a:srgbClr val="000000"/>
              </a:buClr>
              <a:buSzPts val="2400"/>
            </a:pPr>
            <a:r>
              <a:rPr lang="en-US" sz="2400" kern="0">
                <a:solidFill>
                  <a:srgbClr val="000000"/>
                </a:solidFill>
                <a:latin typeface="Times New Roman"/>
                <a:ea typeface="Times New Roman"/>
                <a:cs typeface="Times New Roman"/>
                <a:sym typeface="Times New Roman"/>
              </a:rPr>
              <a:t>and Organizing </a:t>
            </a:r>
            <a:endParaRPr sz="2400" kern="0">
              <a:solidFill>
                <a:srgbClr val="000000"/>
              </a:solidFill>
              <a:latin typeface="Times New Roman"/>
              <a:ea typeface="Times New Roman"/>
              <a:cs typeface="Times New Roman"/>
              <a:sym typeface="Times New Roman"/>
            </a:endParaRPr>
          </a:p>
        </p:txBody>
      </p:sp>
      <p:pic>
        <p:nvPicPr>
          <p:cNvPr id="188" name="Google Shape;188;p1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912375" y="3146109"/>
            <a:ext cx="3599622" cy="2726055"/>
          </a:xfrm>
          <a:prstGeom prst="rect">
            <a:avLst/>
          </a:prstGeom>
          <a:noFill/>
          <a:ln>
            <a:noFill/>
          </a:ln>
        </p:spPr>
      </p:pic>
      <p:pic>
        <p:nvPicPr>
          <p:cNvPr id="189" name="Google Shape;189;p18"/>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018974" y="1088709"/>
            <a:ext cx="3357235" cy="2348473"/>
          </a:xfrm>
          <a:prstGeom prst="rect">
            <a:avLst/>
          </a:prstGeom>
          <a:noFill/>
          <a:ln>
            <a:noFill/>
          </a:ln>
        </p:spPr>
      </p:pic>
      <p:pic>
        <p:nvPicPr>
          <p:cNvPr id="190" name="Google Shape;190;p18"/>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4820965" y="1088708"/>
            <a:ext cx="2038112" cy="2717483"/>
          </a:xfrm>
          <a:prstGeom prst="rect">
            <a:avLst/>
          </a:prstGeom>
          <a:noFill/>
          <a:ln>
            <a:noFill/>
          </a:ln>
        </p:spPr>
      </p:pic>
      <p:pic>
        <p:nvPicPr>
          <p:cNvPr id="191" name="Google Shape;191;p18"/>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1760648" y="2028266"/>
            <a:ext cx="2777490" cy="3703320"/>
          </a:xfrm>
          <a:prstGeom prst="rect">
            <a:avLst/>
          </a:prstGeom>
          <a:noFill/>
          <a:ln>
            <a:noFill/>
          </a:ln>
        </p:spPr>
      </p:pic>
      <p:pic>
        <p:nvPicPr>
          <p:cNvPr id="192" name="Google Shape;192;p18"/>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4673927" y="2957514"/>
            <a:ext cx="2064124" cy="2752165"/>
          </a:xfrm>
          <a:prstGeom prst="rect">
            <a:avLst/>
          </a:prstGeom>
          <a:noFill/>
          <a:ln>
            <a:noFill/>
          </a:ln>
        </p:spPr>
      </p:pic>
    </p:spTree>
    <p:extLst>
      <p:ext uri="{BB962C8B-B14F-4D97-AF65-F5344CB8AC3E}">
        <p14:creationId xmlns:p14="http://schemas.microsoft.com/office/powerpoint/2010/main" val="39721990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19"/>
          <p:cNvSpPr txBox="1"/>
          <p:nvPr/>
        </p:nvSpPr>
        <p:spPr>
          <a:xfrm>
            <a:off x="1911979" y="928108"/>
            <a:ext cx="5309437" cy="461665"/>
          </a:xfrm>
          <a:prstGeom prst="rect">
            <a:avLst/>
          </a:prstGeom>
          <a:noFill/>
          <a:ln>
            <a:noFill/>
          </a:ln>
        </p:spPr>
        <p:txBody>
          <a:bodyPr spcFirstLastPara="1" wrap="square" lIns="91425" tIns="45700" rIns="91425" bIns="45700" anchor="t" anchorCtr="0">
            <a:noAutofit/>
          </a:bodyPr>
          <a:lstStyle/>
          <a:p>
            <a:pPr>
              <a:buClr>
                <a:srgbClr val="000000"/>
              </a:buClr>
              <a:buSzPts val="2400"/>
            </a:pPr>
            <a:r>
              <a:rPr lang="en-US" sz="2400" kern="0">
                <a:solidFill>
                  <a:srgbClr val="000000"/>
                </a:solidFill>
                <a:latin typeface="Arial"/>
                <a:ea typeface="Arial"/>
                <a:cs typeface="Arial"/>
                <a:sym typeface="Arial"/>
              </a:rPr>
              <a:t>Legal Representation and Organizing</a:t>
            </a:r>
            <a:endParaRPr sz="2400" kern="0">
              <a:solidFill>
                <a:srgbClr val="000000"/>
              </a:solidFill>
              <a:latin typeface="Arial"/>
              <a:ea typeface="Arial"/>
              <a:cs typeface="Arial"/>
              <a:sym typeface="Arial"/>
            </a:endParaRPr>
          </a:p>
        </p:txBody>
      </p:sp>
      <p:pic>
        <p:nvPicPr>
          <p:cNvPr id="198" name="Google Shape;198;p1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782115" y="1389773"/>
            <a:ext cx="2688718" cy="3584957"/>
          </a:xfrm>
          <a:prstGeom prst="rect">
            <a:avLst/>
          </a:prstGeom>
          <a:noFill/>
          <a:ln>
            <a:noFill/>
          </a:ln>
        </p:spPr>
      </p:pic>
      <p:pic>
        <p:nvPicPr>
          <p:cNvPr id="199" name="Google Shape;199;p19"/>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222106" y="3973352"/>
            <a:ext cx="2296013" cy="1954054"/>
          </a:xfrm>
          <a:prstGeom prst="rect">
            <a:avLst/>
          </a:prstGeom>
          <a:noFill/>
          <a:ln>
            <a:noFill/>
          </a:ln>
        </p:spPr>
      </p:pic>
      <p:pic>
        <p:nvPicPr>
          <p:cNvPr id="200" name="Google Shape;200;p19"/>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4708047" y="3896200"/>
            <a:ext cx="2936086" cy="2031206"/>
          </a:xfrm>
          <a:prstGeom prst="rect">
            <a:avLst/>
          </a:prstGeom>
          <a:noFill/>
          <a:ln>
            <a:noFill/>
          </a:ln>
        </p:spPr>
      </p:pic>
      <p:pic>
        <p:nvPicPr>
          <p:cNvPr id="201" name="Google Shape;201;p19"/>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3486150" y="1486176"/>
            <a:ext cx="3118652" cy="2338989"/>
          </a:xfrm>
          <a:prstGeom prst="rect">
            <a:avLst/>
          </a:prstGeom>
          <a:noFill/>
          <a:ln>
            <a:noFill/>
          </a:ln>
        </p:spPr>
      </p:pic>
    </p:spTree>
    <p:extLst>
      <p:ext uri="{BB962C8B-B14F-4D97-AF65-F5344CB8AC3E}">
        <p14:creationId xmlns:p14="http://schemas.microsoft.com/office/powerpoint/2010/main" val="29827392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20"/>
          <p:cNvSpPr txBox="1">
            <a:spLocks noGrp="1"/>
          </p:cNvSpPr>
          <p:nvPr>
            <p:ph type="title"/>
          </p:nvPr>
        </p:nvSpPr>
        <p:spPr>
          <a:xfrm>
            <a:off x="2008584" y="1196790"/>
            <a:ext cx="7053542" cy="474849"/>
          </a:xfrm>
          <a:prstGeom prst="rect">
            <a:avLst/>
          </a:prstGeom>
          <a:noFill/>
          <a:ln>
            <a:noFill/>
          </a:ln>
        </p:spPr>
        <p:txBody>
          <a:bodyPr spcFirstLastPara="1" wrap="square" lIns="91425" tIns="91425" rIns="91425" bIns="91425" anchor="t" anchorCtr="0">
            <a:noAutofit/>
          </a:bodyPr>
          <a:lstStyle/>
          <a:p>
            <a:r>
              <a:rPr lang="en-US" sz="2400">
                <a:latin typeface="Times New Roman"/>
                <a:ea typeface="Times New Roman"/>
                <a:cs typeface="Times New Roman"/>
                <a:sym typeface="Times New Roman"/>
              </a:rPr>
              <a:t>Communications, Research, Messaging, and Organizing</a:t>
            </a:r>
            <a:endParaRPr sz="2400">
              <a:latin typeface="Times New Roman"/>
              <a:ea typeface="Times New Roman"/>
              <a:cs typeface="Times New Roman"/>
              <a:sym typeface="Times New Roman"/>
            </a:endParaRPr>
          </a:p>
        </p:txBody>
      </p:sp>
      <p:pic>
        <p:nvPicPr>
          <p:cNvPr id="207" name="Google Shape;207;p2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008585" y="1750550"/>
            <a:ext cx="3073241" cy="4097655"/>
          </a:xfrm>
          <a:prstGeom prst="rect">
            <a:avLst/>
          </a:prstGeom>
          <a:noFill/>
          <a:ln>
            <a:noFill/>
          </a:ln>
        </p:spPr>
      </p:pic>
      <p:pic>
        <p:nvPicPr>
          <p:cNvPr id="208" name="Google Shape;208;p20"/>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605686" y="2203134"/>
            <a:ext cx="4714407" cy="2486025"/>
          </a:xfrm>
          <a:prstGeom prst="rect">
            <a:avLst/>
          </a:prstGeom>
          <a:noFill/>
          <a:ln>
            <a:noFill/>
          </a:ln>
        </p:spPr>
      </p:pic>
    </p:spTree>
    <p:extLst>
      <p:ext uri="{BB962C8B-B14F-4D97-AF65-F5344CB8AC3E}">
        <p14:creationId xmlns:p14="http://schemas.microsoft.com/office/powerpoint/2010/main" val="23717497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21"/>
          <p:cNvSpPr txBox="1">
            <a:spLocks noGrp="1"/>
          </p:cNvSpPr>
          <p:nvPr>
            <p:ph type="title"/>
          </p:nvPr>
        </p:nvSpPr>
        <p:spPr>
          <a:xfrm>
            <a:off x="1835700" y="593367"/>
            <a:ext cx="8520600" cy="763500"/>
          </a:xfrm>
          <a:prstGeom prst="rect">
            <a:avLst/>
          </a:prstGeom>
          <a:noFill/>
          <a:ln>
            <a:noFill/>
          </a:ln>
        </p:spPr>
        <p:txBody>
          <a:bodyPr spcFirstLastPara="1" wrap="square" lIns="91425" tIns="91425" rIns="91425" bIns="91425" anchor="t" anchorCtr="0">
            <a:noAutofit/>
          </a:bodyPr>
          <a:lstStyle/>
          <a:p>
            <a:pPr algn="ctr"/>
            <a:r>
              <a:rPr lang="en-US" b="1">
                <a:solidFill>
                  <a:srgbClr val="0070C0"/>
                </a:solidFill>
                <a:latin typeface="Arial"/>
                <a:ea typeface="Arial"/>
                <a:cs typeface="Arial"/>
                <a:sym typeface="Arial"/>
              </a:rPr>
              <a:t>Research in Action – A Few Examples</a:t>
            </a:r>
            <a:endParaRPr b="1">
              <a:solidFill>
                <a:srgbClr val="0070C0"/>
              </a:solidFill>
              <a:latin typeface="Arial"/>
              <a:ea typeface="Arial"/>
              <a:cs typeface="Arial"/>
              <a:sym typeface="Arial"/>
            </a:endParaRPr>
          </a:p>
        </p:txBody>
      </p:sp>
      <p:sp>
        <p:nvSpPr>
          <p:cNvPr id="214" name="Google Shape;214;p21"/>
          <p:cNvSpPr txBox="1">
            <a:spLocks noGrp="1"/>
          </p:cNvSpPr>
          <p:nvPr>
            <p:ph type="body" idx="1"/>
          </p:nvPr>
        </p:nvSpPr>
        <p:spPr>
          <a:xfrm>
            <a:off x="1835700" y="1356867"/>
            <a:ext cx="8520600" cy="5120133"/>
          </a:xfrm>
          <a:prstGeom prst="rect">
            <a:avLst/>
          </a:prstGeom>
          <a:noFill/>
          <a:ln>
            <a:noFill/>
          </a:ln>
        </p:spPr>
        <p:txBody>
          <a:bodyPr spcFirstLastPara="1" wrap="square" lIns="91425" tIns="91425" rIns="91425" bIns="91425" anchor="t" anchorCtr="0">
            <a:noAutofit/>
          </a:bodyPr>
          <a:lstStyle/>
          <a:p>
            <a:pPr>
              <a:spcBef>
                <a:spcPts val="20"/>
              </a:spcBef>
            </a:pPr>
            <a:r>
              <a:rPr lang="en-US" sz="2400" b="1">
                <a:solidFill>
                  <a:schemeClr val="dk1"/>
                </a:solidFill>
              </a:rPr>
              <a:t>Groundwater Sustainability and Drinking Water Protection </a:t>
            </a:r>
            <a:endParaRPr/>
          </a:p>
          <a:p>
            <a:pPr lvl="1" indent="-228600">
              <a:spcBef>
                <a:spcPts val="20"/>
              </a:spcBef>
              <a:buNone/>
            </a:pPr>
            <a:endParaRPr sz="800">
              <a:solidFill>
                <a:srgbClr val="0070C0"/>
              </a:solidFill>
            </a:endParaRPr>
          </a:p>
          <a:p>
            <a:pPr indent="-228600">
              <a:spcBef>
                <a:spcPts val="20"/>
              </a:spcBef>
              <a:buNone/>
            </a:pPr>
            <a:endParaRPr sz="2400" b="1">
              <a:solidFill>
                <a:schemeClr val="dk1"/>
              </a:solidFill>
            </a:endParaRPr>
          </a:p>
          <a:p>
            <a:pPr indent="-228600">
              <a:spcBef>
                <a:spcPts val="20"/>
              </a:spcBef>
              <a:buNone/>
            </a:pPr>
            <a:endParaRPr sz="2400" b="1">
              <a:solidFill>
                <a:schemeClr val="dk1"/>
              </a:solidFill>
            </a:endParaRPr>
          </a:p>
          <a:p>
            <a:pPr>
              <a:spcBef>
                <a:spcPts val="20"/>
              </a:spcBef>
            </a:pPr>
            <a:r>
              <a:rPr lang="en-US" sz="2400" b="1">
                <a:solidFill>
                  <a:schemeClr val="dk1"/>
                </a:solidFill>
              </a:rPr>
              <a:t>AB 3312 – Annexation and Service Provision </a:t>
            </a:r>
            <a:endParaRPr/>
          </a:p>
          <a:p>
            <a:pPr indent="-228600">
              <a:spcBef>
                <a:spcPts val="20"/>
              </a:spcBef>
              <a:buNone/>
            </a:pPr>
            <a:endParaRPr sz="2400" b="1">
              <a:solidFill>
                <a:schemeClr val="dk1"/>
              </a:solidFill>
            </a:endParaRPr>
          </a:p>
          <a:p>
            <a:pPr indent="-228600">
              <a:spcBef>
                <a:spcPts val="20"/>
              </a:spcBef>
              <a:buNone/>
            </a:pPr>
            <a:endParaRPr sz="2400" b="1">
              <a:solidFill>
                <a:schemeClr val="dk1"/>
              </a:solidFill>
            </a:endParaRPr>
          </a:p>
          <a:p>
            <a:pPr indent="-228600">
              <a:spcBef>
                <a:spcPts val="20"/>
              </a:spcBef>
              <a:buNone/>
            </a:pPr>
            <a:endParaRPr sz="2400" b="1">
              <a:solidFill>
                <a:schemeClr val="dk1"/>
              </a:solidFill>
            </a:endParaRPr>
          </a:p>
          <a:p>
            <a:pPr>
              <a:spcBef>
                <a:spcPts val="20"/>
              </a:spcBef>
            </a:pPr>
            <a:r>
              <a:rPr lang="en-US" sz="2400" b="1">
                <a:solidFill>
                  <a:schemeClr val="dk1"/>
                </a:solidFill>
              </a:rPr>
              <a:t>Wastewater and Service Exclusion </a:t>
            </a:r>
            <a:r>
              <a:rPr lang="en-US" sz="2400">
                <a:solidFill>
                  <a:srgbClr val="0070C0"/>
                </a:solidFill>
              </a:rPr>
              <a:t> </a:t>
            </a:r>
            <a:endParaRPr/>
          </a:p>
          <a:p>
            <a:pPr lvl="1" indent="-228600">
              <a:buNone/>
            </a:pPr>
            <a:endParaRPr sz="2000">
              <a:solidFill>
                <a:srgbClr val="0070C0"/>
              </a:solidFill>
            </a:endParaRPr>
          </a:p>
          <a:p>
            <a:pPr indent="-228600">
              <a:buNone/>
            </a:pPr>
            <a:endParaRPr sz="2800"/>
          </a:p>
        </p:txBody>
      </p:sp>
      <p:sp>
        <p:nvSpPr>
          <p:cNvPr id="215" name="Google Shape;215;p21"/>
          <p:cNvSpPr txBox="1">
            <a:spLocks noGrp="1"/>
          </p:cNvSpPr>
          <p:nvPr>
            <p:ph type="sldNum" idx="12"/>
          </p:nvPr>
        </p:nvSpPr>
        <p:spPr>
          <a:xfrm>
            <a:off x="9996458" y="6217622"/>
            <a:ext cx="548700" cy="524700"/>
          </a:xfrm>
          <a:prstGeom prst="rect">
            <a:avLst/>
          </a:prstGeom>
          <a:noFill/>
          <a:ln>
            <a:noFill/>
          </a:ln>
        </p:spPr>
        <p:txBody>
          <a:bodyPr spcFirstLastPara="1" wrap="square" lIns="91425" tIns="91425" rIns="91425" bIns="91425" anchor="ctr" anchorCtr="0">
            <a:noAutofit/>
          </a:bodyPr>
          <a:lstStyle/>
          <a:p>
            <a:fld id="{00000000-1234-1234-1234-123412341234}" type="slidenum">
              <a:rPr lang="en-US" kern="0">
                <a:solidFill>
                  <a:srgbClr val="595959"/>
                </a:solidFill>
              </a:rPr>
              <a:pPr/>
              <a:t>33</a:t>
            </a:fld>
            <a:endParaRPr kern="0">
              <a:solidFill>
                <a:srgbClr val="595959"/>
              </a:solidFill>
            </a:endParaRPr>
          </a:p>
        </p:txBody>
      </p:sp>
      <p:sp>
        <p:nvSpPr>
          <p:cNvPr id="216" name="Google Shape;216;p21"/>
          <p:cNvSpPr txBox="1"/>
          <p:nvPr/>
        </p:nvSpPr>
        <p:spPr>
          <a:xfrm>
            <a:off x="2122072" y="2330825"/>
            <a:ext cx="184731" cy="1200329"/>
          </a:xfrm>
          <a:prstGeom prst="rect">
            <a:avLst/>
          </a:prstGeom>
          <a:noFill/>
          <a:ln>
            <a:noFill/>
          </a:ln>
        </p:spPr>
        <p:txBody>
          <a:bodyPr spcFirstLastPara="1" wrap="square" lIns="91425" tIns="45700" rIns="91425" bIns="45700" anchor="t" anchorCtr="0">
            <a:noAutofit/>
          </a:bodyPr>
          <a:lstStyle/>
          <a:p>
            <a:pPr>
              <a:buClr>
                <a:srgbClr val="000000"/>
              </a:buClr>
              <a:buSzPts val="3600"/>
            </a:pPr>
            <a:endParaRPr sz="3600" kern="0">
              <a:solidFill>
                <a:srgbClr val="000000"/>
              </a:solidFill>
              <a:latin typeface="Arial"/>
              <a:ea typeface="Arial"/>
              <a:cs typeface="Arial"/>
              <a:sym typeface="Arial"/>
            </a:endParaRPr>
          </a:p>
          <a:p>
            <a:pPr>
              <a:buClr>
                <a:srgbClr val="000000"/>
              </a:buClr>
              <a:buSzPts val="3600"/>
            </a:pPr>
            <a:endParaRPr sz="3600" kern="0">
              <a:solidFill>
                <a:srgbClr val="000000"/>
              </a:solidFill>
              <a:latin typeface="Arial"/>
              <a:ea typeface="Arial"/>
              <a:cs typeface="Arial"/>
              <a:sym typeface="Arial"/>
            </a:endParaRPr>
          </a:p>
        </p:txBody>
      </p:sp>
    </p:spTree>
    <p:extLst>
      <p:ext uri="{BB962C8B-B14F-4D97-AF65-F5344CB8AC3E}">
        <p14:creationId xmlns:p14="http://schemas.microsoft.com/office/powerpoint/2010/main" val="25207442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
          <p:cNvSpPr txBox="1">
            <a:spLocks noGrp="1"/>
          </p:cNvSpPr>
          <p:nvPr>
            <p:ph type="ctrTitle"/>
          </p:nvPr>
        </p:nvSpPr>
        <p:spPr>
          <a:xfrm>
            <a:off x="1835700" y="562461"/>
            <a:ext cx="8520600" cy="2736900"/>
          </a:xfrm>
          <a:prstGeom prst="rect">
            <a:avLst/>
          </a:prstGeom>
          <a:noFill/>
          <a:ln>
            <a:noFill/>
          </a:ln>
        </p:spPr>
        <p:txBody>
          <a:bodyPr spcFirstLastPara="1" wrap="square" lIns="91425" tIns="91425" rIns="91425" bIns="91425" anchor="b" anchorCtr="0">
            <a:noAutofit/>
          </a:bodyPr>
          <a:lstStyle/>
          <a:p>
            <a:r>
              <a:rPr lang="en-US"/>
              <a:t>Community-University Partnerships and Water Justice</a:t>
            </a:r>
            <a:endParaRPr/>
          </a:p>
        </p:txBody>
      </p:sp>
      <p:sp>
        <p:nvSpPr>
          <p:cNvPr id="60" name="Google Shape;60;p1"/>
          <p:cNvSpPr txBox="1">
            <a:spLocks noGrp="1"/>
          </p:cNvSpPr>
          <p:nvPr>
            <p:ph type="subTitle" idx="1"/>
          </p:nvPr>
        </p:nvSpPr>
        <p:spPr>
          <a:xfrm>
            <a:off x="1835700" y="3778833"/>
            <a:ext cx="8520600" cy="1056900"/>
          </a:xfrm>
          <a:prstGeom prst="rect">
            <a:avLst/>
          </a:prstGeom>
          <a:noFill/>
          <a:ln>
            <a:noFill/>
          </a:ln>
        </p:spPr>
        <p:txBody>
          <a:bodyPr spcFirstLastPara="1" wrap="square" lIns="91425" tIns="91425" rIns="91425" bIns="91425" anchor="t" anchorCtr="0">
            <a:noAutofit/>
          </a:bodyPr>
          <a:lstStyle/>
          <a:p>
            <a:r>
              <a:rPr lang="en-US">
                <a:solidFill>
                  <a:schemeClr val="dk1"/>
                </a:solidFill>
              </a:rPr>
              <a:t>Jonathan London (UC Davis Center for Regional Change</a:t>
            </a:r>
            <a:endParaRPr/>
          </a:p>
          <a:p>
            <a:endParaRPr>
              <a:solidFill>
                <a:schemeClr val="dk1"/>
              </a:solidFill>
            </a:endParaRPr>
          </a:p>
          <a:p>
            <a:r>
              <a:rPr lang="en-US">
                <a:solidFill>
                  <a:schemeClr val="dk1"/>
                </a:solidFill>
              </a:rPr>
              <a:t>Phoebe Seaton (Leadership Counsel for Justice and Accountability</a:t>
            </a:r>
            <a:r>
              <a:rPr lang="en-US"/>
              <a:t>) </a:t>
            </a:r>
            <a:endParaRPr/>
          </a:p>
        </p:txBody>
      </p:sp>
      <p:sp>
        <p:nvSpPr>
          <p:cNvPr id="61" name="Google Shape;61;p1"/>
          <p:cNvSpPr txBox="1">
            <a:spLocks noGrp="1"/>
          </p:cNvSpPr>
          <p:nvPr>
            <p:ph type="sldNum" idx="12"/>
          </p:nvPr>
        </p:nvSpPr>
        <p:spPr>
          <a:xfrm>
            <a:off x="9996458" y="6217622"/>
            <a:ext cx="548700" cy="524700"/>
          </a:xfrm>
          <a:prstGeom prst="rect">
            <a:avLst/>
          </a:prstGeom>
          <a:noFill/>
          <a:ln>
            <a:noFill/>
          </a:ln>
        </p:spPr>
        <p:txBody>
          <a:bodyPr spcFirstLastPara="1" wrap="square" lIns="91425" tIns="91425" rIns="91425" bIns="91425" anchor="ctr" anchorCtr="0">
            <a:noAutofit/>
          </a:bodyPr>
          <a:lstStyle/>
          <a:p>
            <a:fld id="{00000000-1234-1234-1234-123412341234}" type="slidenum">
              <a:rPr lang="en-US" kern="0">
                <a:solidFill>
                  <a:srgbClr val="595959"/>
                </a:solidFill>
              </a:rPr>
              <a:pPr/>
              <a:t>34</a:t>
            </a:fld>
            <a:endParaRPr kern="0">
              <a:solidFill>
                <a:srgbClr val="595959"/>
              </a:solidFill>
            </a:endParaRPr>
          </a:p>
        </p:txBody>
      </p:sp>
      <p:sp>
        <p:nvSpPr>
          <p:cNvPr id="62" name="Google Shape;62;p1"/>
          <p:cNvSpPr/>
          <p:nvPr/>
        </p:nvSpPr>
        <p:spPr>
          <a:xfrm>
            <a:off x="1757082" y="143436"/>
            <a:ext cx="8788076" cy="6596545"/>
          </a:xfrm>
          <a:prstGeom prst="frame">
            <a:avLst>
              <a:gd name="adj1" fmla="val 3973"/>
            </a:avLst>
          </a:prstGeom>
          <a:solidFill>
            <a:srgbClr val="0070C0"/>
          </a:solidFill>
          <a:ln w="25400" cap="flat" cmpd="sng">
            <a:solidFill>
              <a:srgbClr val="BA7C2E"/>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1400"/>
            </a:pPr>
            <a:endParaRPr sz="1400" kern="0">
              <a:solidFill>
                <a:srgbClr val="000000"/>
              </a:solidFill>
              <a:latin typeface="Arial"/>
              <a:ea typeface="Arial"/>
              <a:cs typeface="Arial"/>
              <a:sym typeface="Arial"/>
            </a:endParaRPr>
          </a:p>
        </p:txBody>
      </p:sp>
    </p:spTree>
    <p:extLst>
      <p:ext uri="{BB962C8B-B14F-4D97-AF65-F5344CB8AC3E}">
        <p14:creationId xmlns:p14="http://schemas.microsoft.com/office/powerpoint/2010/main" val="25358600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2"/>
          <p:cNvSpPr txBox="1">
            <a:spLocks noGrp="1"/>
          </p:cNvSpPr>
          <p:nvPr>
            <p:ph type="title"/>
          </p:nvPr>
        </p:nvSpPr>
        <p:spPr>
          <a:xfrm>
            <a:off x="1835700" y="593367"/>
            <a:ext cx="8520600" cy="763500"/>
          </a:xfrm>
          <a:prstGeom prst="rect">
            <a:avLst/>
          </a:prstGeom>
          <a:noFill/>
          <a:ln>
            <a:noFill/>
          </a:ln>
        </p:spPr>
        <p:txBody>
          <a:bodyPr spcFirstLastPara="1" wrap="square" lIns="91425" tIns="91425" rIns="91425" bIns="91425" anchor="t" anchorCtr="0">
            <a:noAutofit/>
          </a:bodyPr>
          <a:lstStyle/>
          <a:p>
            <a:r>
              <a:rPr lang="en-US" b="1"/>
              <a:t>University-Community Partnerships</a:t>
            </a:r>
            <a:endParaRPr b="1"/>
          </a:p>
        </p:txBody>
      </p:sp>
      <p:sp>
        <p:nvSpPr>
          <p:cNvPr id="68" name="Google Shape;68;p2"/>
          <p:cNvSpPr txBox="1">
            <a:spLocks noGrp="1"/>
          </p:cNvSpPr>
          <p:nvPr>
            <p:ph type="body" idx="1"/>
          </p:nvPr>
        </p:nvSpPr>
        <p:spPr>
          <a:xfrm>
            <a:off x="1835700" y="1536633"/>
            <a:ext cx="8520600" cy="4555200"/>
          </a:xfrm>
          <a:prstGeom prst="rect">
            <a:avLst/>
          </a:prstGeom>
          <a:noFill/>
          <a:ln>
            <a:noFill/>
          </a:ln>
        </p:spPr>
        <p:txBody>
          <a:bodyPr spcFirstLastPara="1" wrap="square" lIns="91425" tIns="91425" rIns="91425" bIns="91425" anchor="t" anchorCtr="0">
            <a:noAutofit/>
          </a:bodyPr>
          <a:lstStyle/>
          <a:p>
            <a:pPr indent="-393700">
              <a:buSzPts val="2600"/>
            </a:pPr>
            <a:r>
              <a:rPr lang="en-US" sz="2600" dirty="0"/>
              <a:t>Valuing multiple types of knowledge</a:t>
            </a:r>
            <a:endParaRPr sz="2600" dirty="0"/>
          </a:p>
          <a:p>
            <a:pPr marL="0" indent="457200">
              <a:buNone/>
            </a:pPr>
            <a:r>
              <a:rPr lang="en-US" sz="2600" dirty="0"/>
              <a:t>→ More powerful together</a:t>
            </a:r>
          </a:p>
          <a:p>
            <a:pPr indent="-393700">
              <a:buSzPts val="2600"/>
            </a:pPr>
            <a:r>
              <a:rPr lang="en-US" sz="2600" dirty="0"/>
              <a:t>Interdisciplinary </a:t>
            </a:r>
          </a:p>
          <a:p>
            <a:pPr indent="0">
              <a:buNone/>
            </a:pPr>
            <a:r>
              <a:rPr lang="en-US" sz="2600" dirty="0"/>
              <a:t>→ Transdisciplinary (new paradigms and applications of knowledge)</a:t>
            </a:r>
            <a:endParaRPr sz="2600" dirty="0"/>
          </a:p>
          <a:p>
            <a:pPr indent="-393700">
              <a:buSzPts val="2600"/>
            </a:pPr>
            <a:r>
              <a:rPr lang="en-US" sz="2600" dirty="0"/>
              <a:t>Research to inform advocacy</a:t>
            </a:r>
            <a:endParaRPr sz="2600" dirty="0"/>
          </a:p>
          <a:p>
            <a:pPr indent="0">
              <a:buNone/>
            </a:pPr>
            <a:r>
              <a:rPr lang="en-US" sz="2600" dirty="0"/>
              <a:t>→ Action implications developed by advocates</a:t>
            </a:r>
            <a:endParaRPr sz="2600" dirty="0"/>
          </a:p>
          <a:p>
            <a:pPr marL="0" indent="0">
              <a:buNone/>
            </a:pPr>
            <a:endParaRPr sz="2600" dirty="0"/>
          </a:p>
          <a:p>
            <a:pPr marL="0" indent="0">
              <a:buNone/>
            </a:pPr>
            <a:endParaRPr sz="2600" dirty="0"/>
          </a:p>
          <a:p>
            <a:pPr marL="0" indent="0">
              <a:buNone/>
            </a:pPr>
            <a:endParaRPr sz="2600" dirty="0"/>
          </a:p>
        </p:txBody>
      </p:sp>
      <p:sp>
        <p:nvSpPr>
          <p:cNvPr id="69" name="Google Shape;69;p2"/>
          <p:cNvSpPr txBox="1">
            <a:spLocks noGrp="1"/>
          </p:cNvSpPr>
          <p:nvPr>
            <p:ph type="sldNum" idx="12"/>
          </p:nvPr>
        </p:nvSpPr>
        <p:spPr>
          <a:xfrm>
            <a:off x="9996458" y="6217622"/>
            <a:ext cx="548700" cy="524700"/>
          </a:xfrm>
          <a:prstGeom prst="rect">
            <a:avLst/>
          </a:prstGeom>
          <a:noFill/>
          <a:ln>
            <a:noFill/>
          </a:ln>
        </p:spPr>
        <p:txBody>
          <a:bodyPr spcFirstLastPara="1" wrap="square" lIns="91425" tIns="91425" rIns="91425" bIns="91425" anchor="ctr" anchorCtr="0">
            <a:noAutofit/>
          </a:bodyPr>
          <a:lstStyle/>
          <a:p>
            <a:fld id="{00000000-1234-1234-1234-123412341234}" type="slidenum">
              <a:rPr lang="en-US" kern="0">
                <a:solidFill>
                  <a:srgbClr val="595959"/>
                </a:solidFill>
              </a:rPr>
              <a:pPr/>
              <a:t>35</a:t>
            </a:fld>
            <a:endParaRPr kern="0">
              <a:solidFill>
                <a:srgbClr val="595959"/>
              </a:solidFill>
            </a:endParaRPr>
          </a:p>
        </p:txBody>
      </p:sp>
    </p:spTree>
    <p:extLst>
      <p:ext uri="{BB962C8B-B14F-4D97-AF65-F5344CB8AC3E}">
        <p14:creationId xmlns:p14="http://schemas.microsoft.com/office/powerpoint/2010/main" val="38104160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Water Images · Pexels · Free Stock Photos"/>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1524000" y="837097"/>
            <a:ext cx="9144000" cy="2387600"/>
          </a:xfrm>
        </p:spPr>
        <p:txBody>
          <a:bodyPr>
            <a:normAutofit/>
          </a:bodyPr>
          <a:lstStyle/>
          <a:p>
            <a:r>
              <a:rPr lang="en-US" sz="5400" dirty="0" smtClean="0"/>
              <a:t>The Water Equity Science Shop</a:t>
            </a:r>
            <a:br>
              <a:rPr lang="en-US" sz="5400" dirty="0" smtClean="0"/>
            </a:br>
            <a:r>
              <a:rPr lang="en-US" sz="5400" dirty="0" smtClean="0"/>
              <a:t> </a:t>
            </a:r>
            <a:r>
              <a:rPr lang="en-US" dirty="0" smtClean="0"/>
              <a:t/>
            </a:r>
            <a:br>
              <a:rPr lang="en-US" dirty="0" smtClean="0"/>
            </a:br>
            <a:r>
              <a:rPr lang="en-US" sz="4400" dirty="0" smtClean="0"/>
              <a:t>A Community Academic Partnership</a:t>
            </a:r>
            <a:endParaRPr lang="en-US" sz="4400" dirty="0"/>
          </a:p>
        </p:txBody>
      </p:sp>
      <p:sp>
        <p:nvSpPr>
          <p:cNvPr id="5" name="Subtitle 4"/>
          <p:cNvSpPr>
            <a:spLocks noGrp="1"/>
          </p:cNvSpPr>
          <p:nvPr>
            <p:ph type="subTitle" idx="1"/>
          </p:nvPr>
        </p:nvSpPr>
        <p:spPr>
          <a:xfrm>
            <a:off x="1815548" y="3708056"/>
            <a:ext cx="9144000" cy="1655762"/>
          </a:xfrm>
        </p:spPr>
        <p:txBody>
          <a:bodyPr/>
          <a:lstStyle/>
          <a:p>
            <a:r>
              <a:rPr lang="en-US" dirty="0" smtClean="0"/>
              <a:t>Clare Pace, PhD, MPH</a:t>
            </a:r>
          </a:p>
          <a:p>
            <a:r>
              <a:rPr lang="en-US" dirty="0" smtClean="0"/>
              <a:t>July 14, 2020</a:t>
            </a:r>
          </a:p>
          <a:p>
            <a:r>
              <a:rPr lang="en-US" dirty="0" smtClean="0"/>
              <a:t>C</a:t>
            </a:r>
            <a:r>
              <a:rPr lang="en-US" dirty="0"/>
              <a:t>P</a:t>
            </a:r>
            <a:r>
              <a:rPr lang="en-US" dirty="0" smtClean="0"/>
              <a:t>ace@Berkeley.edu</a:t>
            </a: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DC6C2-751B-43BC-BCC4-85F45CE88A2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727378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Water Images · Pexels · Free Stock Photos"/>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891209" y="551543"/>
            <a:ext cx="10515600" cy="6169932"/>
          </a:xfrm>
        </p:spPr>
        <p:txBody>
          <a:bodyPr>
            <a:normAutofit/>
          </a:bodyPr>
          <a:lstStyle/>
          <a:p>
            <a:pPr marL="0" indent="0">
              <a:buNone/>
            </a:pPr>
            <a:r>
              <a:rPr lang="en-US" sz="4400" dirty="0" smtClean="0"/>
              <a:t>Outline</a:t>
            </a:r>
          </a:p>
          <a:p>
            <a:pPr marL="0" indent="0">
              <a:buNone/>
            </a:pPr>
            <a:endParaRPr lang="en-US" sz="3600" dirty="0" smtClean="0"/>
          </a:p>
          <a:p>
            <a:pPr lvl="1"/>
            <a:r>
              <a:rPr lang="en-US" sz="3200" dirty="0" smtClean="0"/>
              <a:t>Structure of the WESS </a:t>
            </a:r>
          </a:p>
          <a:p>
            <a:pPr lvl="1"/>
            <a:r>
              <a:rPr lang="en-US" sz="3200" dirty="0" smtClean="0"/>
              <a:t>Conceptual Framework</a:t>
            </a:r>
          </a:p>
          <a:p>
            <a:pPr lvl="1"/>
            <a:r>
              <a:rPr lang="en-US" sz="3200" dirty="0" smtClean="0"/>
              <a:t>The Drinking Water Tool</a:t>
            </a:r>
            <a:endParaRPr lang="en-US" sz="3200" dirty="0"/>
          </a:p>
          <a:p>
            <a:pPr lvl="1"/>
            <a:r>
              <a:rPr lang="en-US" sz="3200" dirty="0" smtClean="0"/>
              <a:t>Lessons </a:t>
            </a:r>
            <a:r>
              <a:rPr lang="en-US" sz="3200" dirty="0"/>
              <a:t>L</a:t>
            </a:r>
            <a:r>
              <a:rPr lang="en-US" sz="3200" dirty="0" smtClean="0"/>
              <a:t>earned</a:t>
            </a:r>
            <a:endParaRPr lang="en-US" sz="3600" dirty="0"/>
          </a:p>
          <a:p>
            <a:pPr lvl="1"/>
            <a:r>
              <a:rPr lang="en-US" sz="3200" dirty="0" smtClean="0"/>
              <a:t>Impacts </a:t>
            </a:r>
          </a:p>
          <a:p>
            <a:pPr lvl="1"/>
            <a:r>
              <a:rPr lang="en-US" sz="3200" dirty="0" smtClean="0"/>
              <a:t>Next Steps</a:t>
            </a:r>
            <a:endParaRPr lang="en-US" sz="2800" dirty="0" smtClean="0"/>
          </a:p>
          <a:p>
            <a:endParaRPr lang="en-US" sz="3600" dirty="0" smtClean="0"/>
          </a:p>
          <a:p>
            <a:endParaRPr lang="en-US" sz="3600" dirty="0" smtClean="0"/>
          </a:p>
          <a:p>
            <a:endParaRPr lang="en-US" sz="3600" dirty="0" smtClean="0"/>
          </a:p>
          <a:p>
            <a:endParaRPr lang="en-US" sz="3600" dirty="0" smtClean="0"/>
          </a:p>
          <a:p>
            <a:endParaRPr lang="en-US" sz="3600" dirty="0" smtClean="0"/>
          </a:p>
          <a:p>
            <a:endParaRPr lang="en-US" sz="3600" dirty="0" smtClean="0"/>
          </a:p>
          <a:p>
            <a:endParaRPr lang="en-US" sz="36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DC6C2-751B-43BC-BCC4-85F45CE88A2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643497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BD66B3-1C74-4415-BF1E-CC2D0DEDC16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TextBox 4"/>
          <p:cNvSpPr txBox="1"/>
          <p:nvPr/>
        </p:nvSpPr>
        <p:spPr>
          <a:xfrm>
            <a:off x="1890393" y="6260967"/>
            <a:ext cx="841629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Calibri" panose="020F0502020204030204"/>
                <a:ea typeface="+mn-ea"/>
                <a:cs typeface="+mn-cs"/>
              </a:rPr>
              <a:t>Support community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o</a:t>
            </a:r>
            <a:r>
              <a:rPr kumimoji="0" lang="en-US" sz="2800" b="1" i="0" u="none" strike="noStrike" kern="1200" cap="none" spc="0" normalizeH="0" baseline="0" noProof="0" dirty="0" smtClean="0">
                <a:ln>
                  <a:noFill/>
                </a:ln>
                <a:solidFill>
                  <a:prstClr val="black"/>
                </a:solidFill>
                <a:effectLst/>
                <a:uLnTx/>
                <a:uFillTx/>
                <a:latin typeface="Calibri" panose="020F0502020204030204"/>
                <a:ea typeface="+mn-ea"/>
                <a:cs typeface="+mn-cs"/>
              </a:rPr>
              <a:t>rganizations, research, and policy</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6" name="Group 5" descr="Berkeley Superfund Research Program logo in the center is surrounded by the logo for the Community Water Center (top), OEHHA (left), and San Francisco State University (right). Arrows point from the top, left, and right logos to the UC Berkeley Superfund logo in the center. An arrow points from the UC Berkeley Sperfund logo to the goal of the Water Equity Science Shop. " title="Organizational structure of the Water Equ"/>
          <p:cNvGrpSpPr/>
          <p:nvPr/>
        </p:nvGrpSpPr>
        <p:grpSpPr>
          <a:xfrm>
            <a:off x="506774" y="1512945"/>
            <a:ext cx="11559998" cy="4807534"/>
            <a:chOff x="506774" y="1501370"/>
            <a:chExt cx="11559998" cy="4807534"/>
          </a:xfrm>
        </p:grpSpPr>
        <p:sp>
          <p:nvSpPr>
            <p:cNvPr id="13" name="Right Arrow 12" title="down arrow"/>
            <p:cNvSpPr/>
            <p:nvPr/>
          </p:nvSpPr>
          <p:spPr>
            <a:xfrm rot="5400000">
              <a:off x="5868924" y="5918865"/>
              <a:ext cx="448672" cy="331406"/>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5" name="Group 24" descr="Blue square behind superfund logo&#10;"/>
            <p:cNvGrpSpPr/>
            <p:nvPr/>
          </p:nvGrpSpPr>
          <p:grpSpPr>
            <a:xfrm>
              <a:off x="4614450" y="2810783"/>
              <a:ext cx="2963100" cy="2880529"/>
              <a:chOff x="3860479" y="1027906"/>
              <a:chExt cx="2122686" cy="2549328"/>
            </a:xfrm>
          </p:grpSpPr>
          <p:sp>
            <p:nvSpPr>
              <p:cNvPr id="24" name="Rectangle 23" title="blue rectangle"/>
              <p:cNvSpPr/>
              <p:nvPr/>
            </p:nvSpPr>
            <p:spPr>
              <a:xfrm>
                <a:off x="3860479" y="1027906"/>
                <a:ext cx="2122686" cy="2549328"/>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28BCA"/>
                  </a:solidFill>
                  <a:effectLst/>
                  <a:uLnTx/>
                  <a:uFillTx/>
                  <a:latin typeface="Calibri" panose="020F0502020204030204"/>
                  <a:ea typeface="+mn-ea"/>
                  <a:cs typeface="+mn-cs"/>
                </a:endParaRPr>
              </a:p>
            </p:txBody>
          </p:sp>
          <p:pic>
            <p:nvPicPr>
              <p:cNvPr id="26" name="Picture 25" title="UC Berkeley Superfund research program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950861" y="1226120"/>
                <a:ext cx="1937996" cy="2152899"/>
              </a:xfrm>
              <a:prstGeom prst="rect">
                <a:avLst/>
              </a:prstGeom>
            </p:spPr>
          </p:pic>
        </p:grpSp>
        <p:sp>
          <p:nvSpPr>
            <p:cNvPr id="10" name="Right Arrow 9" title="Left arrow"/>
            <p:cNvSpPr/>
            <p:nvPr/>
          </p:nvSpPr>
          <p:spPr>
            <a:xfrm flipH="1">
              <a:off x="7839626" y="4338105"/>
              <a:ext cx="392344" cy="289726"/>
            </a:xfrm>
            <a:prstGeom prst="right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9" name="Picture 28" title="San Francisco State University Logo"/>
            <p:cNvPicPr>
              <a:picLocks noChangeAspect="1"/>
            </p:cNvPicPr>
            <p:nvPr/>
          </p:nvPicPr>
          <p:blipFill rotWithShape="1">
            <a:blip r:embed="rId4"/>
            <a:srcRect t="548" b="1"/>
            <a:stretch/>
          </p:blipFill>
          <p:spPr>
            <a:xfrm>
              <a:off x="8368157" y="4019642"/>
              <a:ext cx="3698615" cy="785074"/>
            </a:xfrm>
            <a:prstGeom prst="rect">
              <a:avLst/>
            </a:prstGeom>
          </p:spPr>
        </p:pic>
        <p:sp>
          <p:nvSpPr>
            <p:cNvPr id="3" name="Right Arrow 2" title="right arrow"/>
            <p:cNvSpPr/>
            <p:nvPr/>
          </p:nvSpPr>
          <p:spPr>
            <a:xfrm>
              <a:off x="3899785" y="4305638"/>
              <a:ext cx="452589" cy="289725"/>
            </a:xfrm>
            <a:prstGeom prst="right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7" name="Picture 26" descr="OEHHA. Science for a healthy California" title="OEHHA Logo"/>
            <p:cNvPicPr>
              <a:picLocks noChangeAspect="1"/>
            </p:cNvPicPr>
            <p:nvPr/>
          </p:nvPicPr>
          <p:blipFill>
            <a:blip r:embed="rId5"/>
            <a:stretch>
              <a:fillRect/>
            </a:stretch>
          </p:blipFill>
          <p:spPr>
            <a:xfrm>
              <a:off x="506774" y="3894722"/>
              <a:ext cx="3082286" cy="1111556"/>
            </a:xfrm>
            <a:prstGeom prst="rect">
              <a:avLst/>
            </a:prstGeom>
          </p:spPr>
        </p:pic>
        <p:sp>
          <p:nvSpPr>
            <p:cNvPr id="11" name="Right Arrow 10" title="down arrow"/>
            <p:cNvSpPr/>
            <p:nvPr/>
          </p:nvSpPr>
          <p:spPr>
            <a:xfrm rot="16200000" flipH="1">
              <a:off x="5863415" y="2395605"/>
              <a:ext cx="421103" cy="336886"/>
            </a:xfrm>
            <a:prstGeom prst="right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8" name="Picture 27" descr="Community Water Cente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366228" y="1501370"/>
              <a:ext cx="3487253" cy="697450"/>
            </a:xfrm>
            <a:prstGeom prst="rect">
              <a:avLst/>
            </a:prstGeom>
            <a:solidFill>
              <a:schemeClr val="bg1"/>
            </a:solidFill>
            <a:ln>
              <a:solidFill>
                <a:schemeClr val="accent5">
                  <a:lumMod val="75000"/>
                </a:schemeClr>
              </a:solidFill>
            </a:ln>
          </p:spPr>
        </p:pic>
      </p:grpSp>
      <p:sp>
        <p:nvSpPr>
          <p:cNvPr id="2" name="Title 1"/>
          <p:cNvSpPr>
            <a:spLocks noGrp="1"/>
          </p:cNvSpPr>
          <p:nvPr>
            <p:ph type="title"/>
          </p:nvPr>
        </p:nvSpPr>
        <p:spPr>
          <a:xfrm>
            <a:off x="838200" y="182741"/>
            <a:ext cx="10515600" cy="1325563"/>
          </a:xfrm>
        </p:spPr>
        <p:txBody>
          <a:bodyPr/>
          <a:lstStyle/>
          <a:p>
            <a:pPr algn="ctr"/>
            <a:r>
              <a:rPr lang="en-US" dirty="0" smtClean="0"/>
              <a:t>Water Equity Science Shop (WESS) </a:t>
            </a:r>
            <a:endParaRPr lang="en-US" dirty="0"/>
          </a:p>
        </p:txBody>
      </p:sp>
      <p:sp>
        <p:nvSpPr>
          <p:cNvPr id="7" name="TextBox 6"/>
          <p:cNvSpPr txBox="1"/>
          <p:nvPr/>
        </p:nvSpPr>
        <p:spPr>
          <a:xfrm>
            <a:off x="45760" y="17641"/>
            <a:ext cx="4165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Structure of the WESS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126951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DC6C2-751B-43BC-BCC4-85F45CE88A2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Rectangle 6"/>
          <p:cNvSpPr/>
          <p:nvPr/>
        </p:nvSpPr>
        <p:spPr>
          <a:xfrm>
            <a:off x="2316118" y="6431151"/>
            <a:ext cx="8813726"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3"/>
              </a:rPr>
              <a:t>international-humanitarian-capstone-design-project-option-a-model-for-success.pdf</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p:cNvSpPr txBox="1"/>
          <p:nvPr/>
        </p:nvSpPr>
        <p:spPr>
          <a:xfrm>
            <a:off x="0" y="61275"/>
            <a:ext cx="4140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Conceptual Framework</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0" name="Group 19"/>
          <p:cNvGrpSpPr/>
          <p:nvPr/>
        </p:nvGrpSpPr>
        <p:grpSpPr>
          <a:xfrm>
            <a:off x="2220686" y="582259"/>
            <a:ext cx="7968343" cy="5474991"/>
            <a:chOff x="1157514" y="321075"/>
            <a:chExt cx="6846682" cy="5116338"/>
          </a:xfrm>
        </p:grpSpPr>
        <p:grpSp>
          <p:nvGrpSpPr>
            <p:cNvPr id="19" name="Group 18"/>
            <p:cNvGrpSpPr/>
            <p:nvPr/>
          </p:nvGrpSpPr>
          <p:grpSpPr>
            <a:xfrm>
              <a:off x="1157514" y="321075"/>
              <a:ext cx="6846682" cy="5116338"/>
              <a:chOff x="1230086" y="321075"/>
              <a:chExt cx="6846682" cy="5116338"/>
            </a:xfrm>
          </p:grpSpPr>
          <p:sp>
            <p:nvSpPr>
              <p:cNvPr id="3" name="Rounded Rectangle 2"/>
              <p:cNvSpPr/>
              <p:nvPr/>
            </p:nvSpPr>
            <p:spPr>
              <a:xfrm>
                <a:off x="1230086" y="1861456"/>
                <a:ext cx="3265714" cy="357595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ounded Rectangle 7"/>
              <p:cNvSpPr/>
              <p:nvPr/>
            </p:nvSpPr>
            <p:spPr>
              <a:xfrm>
                <a:off x="4811054" y="1861456"/>
                <a:ext cx="3265714" cy="357595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Curved Down Arrow 4"/>
              <p:cNvSpPr/>
              <p:nvPr/>
            </p:nvSpPr>
            <p:spPr>
              <a:xfrm>
                <a:off x="2641604" y="321075"/>
                <a:ext cx="4180114" cy="1190973"/>
              </a:xfrm>
              <a:prstGeom prst="curvedDown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p:cNvSpPr txBox="1"/>
              <p:nvPr/>
            </p:nvSpPr>
            <p:spPr>
              <a:xfrm>
                <a:off x="1475014" y="1992268"/>
                <a:ext cx="2710543" cy="3739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alibri" panose="020F0502020204030204"/>
                    <a:ea typeface="+mn-ea"/>
                    <a:cs typeface="+mn-cs"/>
                  </a:rPr>
                  <a:t>Traditional Design Process</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p:cNvSpPr txBox="1"/>
              <p:nvPr/>
            </p:nvSpPr>
            <p:spPr>
              <a:xfrm>
                <a:off x="5088639" y="2002980"/>
                <a:ext cx="2710543" cy="3739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alibri" panose="020F0502020204030204"/>
                    <a:ea typeface="+mn-ea"/>
                    <a:cs typeface="+mn-cs"/>
                  </a:rPr>
                  <a:t>CBPR Design Process</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Isosceles Triangle 11"/>
              <p:cNvSpPr/>
              <p:nvPr/>
            </p:nvSpPr>
            <p:spPr>
              <a:xfrm>
                <a:off x="1507672" y="2347323"/>
                <a:ext cx="2710542" cy="2288388"/>
              </a:xfrm>
              <a:prstGeom prst="triangle">
                <a:avLst/>
              </a:prstGeom>
              <a:solidFill>
                <a:srgbClr val="99E5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Isosceles Triangle 12"/>
              <p:cNvSpPr/>
              <p:nvPr/>
            </p:nvSpPr>
            <p:spPr>
              <a:xfrm rot="10800000">
                <a:off x="5088640" y="2427307"/>
                <a:ext cx="2710542" cy="2273655"/>
              </a:xfrm>
              <a:prstGeom prst="triangle">
                <a:avLst/>
              </a:prstGeom>
              <a:solidFill>
                <a:srgbClr val="99E5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p:cNvSpPr txBox="1"/>
              <p:nvPr/>
            </p:nvSpPr>
            <p:spPr>
              <a:xfrm>
                <a:off x="3343471" y="735488"/>
                <a:ext cx="2628900" cy="7765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Calibri" panose="020F0502020204030204"/>
                    <a:ea typeface="+mn-ea"/>
                    <a:cs typeface="+mn-cs"/>
                  </a:rPr>
                  <a:t>Paradigm Shift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Calibri" panose="020F0502020204030204"/>
                    <a:ea typeface="+mn-ea"/>
                    <a:cs typeface="+mn-cs"/>
                  </a:rPr>
                  <a:t>in Design Process</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Box 14"/>
              <p:cNvSpPr txBox="1"/>
              <p:nvPr/>
            </p:nvSpPr>
            <p:spPr>
              <a:xfrm>
                <a:off x="1665299" y="4969231"/>
                <a:ext cx="298812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panose="020F0502020204030204"/>
                    <a:ea typeface="+mn-ea"/>
                    <a:cs typeface="+mn-cs"/>
                  </a:rPr>
                  <a:t>“We know what you need”</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5"/>
              <p:cNvSpPr txBox="1"/>
              <p:nvPr/>
            </p:nvSpPr>
            <p:spPr>
              <a:xfrm>
                <a:off x="5014767" y="4956622"/>
                <a:ext cx="2978487" cy="3451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panose="020F0502020204030204"/>
                    <a:ea typeface="+mn-ea"/>
                    <a:cs typeface="+mn-cs"/>
                  </a:rPr>
                  <a:t>“Let’s develop solutions together”</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7" name="TextBox 16"/>
            <p:cNvSpPr txBox="1"/>
            <p:nvPr/>
          </p:nvSpPr>
          <p:spPr>
            <a:xfrm>
              <a:off x="2082584" y="3011225"/>
              <a:ext cx="1480457" cy="1380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panose="020F0502020204030204"/>
                  <a:ea typeface="+mn-ea"/>
                  <a:cs typeface="+mn-cs"/>
                </a:rPr>
                <a:t>Experts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panose="020F0502020204030204"/>
                  <a:ea typeface="+mn-ea"/>
                  <a:cs typeface="+mn-cs"/>
                </a:rPr>
                <a:t>Community</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p:cNvSpPr txBox="1"/>
            <p:nvPr/>
          </p:nvSpPr>
          <p:spPr>
            <a:xfrm>
              <a:off x="5026045" y="2441990"/>
              <a:ext cx="2835729" cy="3451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panose="020F0502020204030204"/>
                  <a:ea typeface="+mn-ea"/>
                  <a:cs typeface="+mn-cs"/>
                </a:rPr>
                <a:t>Experts         Community</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cxnSp>
        <p:nvCxnSpPr>
          <p:cNvPr id="22" name="Straight Arrow Connector 21"/>
          <p:cNvCxnSpPr/>
          <p:nvPr/>
        </p:nvCxnSpPr>
        <p:spPr>
          <a:xfrm>
            <a:off x="8013900" y="3048943"/>
            <a:ext cx="344714" cy="0"/>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01389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78"/>
        <p:cNvGrpSpPr/>
        <p:nvPr/>
      </p:nvGrpSpPr>
      <p:grpSpPr>
        <a:xfrm>
          <a:off x="0" y="0"/>
          <a:ext cx="0" cy="0"/>
          <a:chOff x="0" y="0"/>
          <a:chExt cx="0" cy="0"/>
        </a:xfrm>
      </p:grpSpPr>
      <p:sp>
        <p:nvSpPr>
          <p:cNvPr id="79" name="Google Shape;79;p4"/>
          <p:cNvSpPr txBox="1">
            <a:spLocks noGrp="1"/>
          </p:cNvSpPr>
          <p:nvPr>
            <p:ph type="sldNum" idx="12"/>
          </p:nvPr>
        </p:nvSpPr>
        <p:spPr>
          <a:xfrm>
            <a:off x="9996458" y="6217622"/>
            <a:ext cx="548700" cy="524700"/>
          </a:xfrm>
          <a:prstGeom prst="rect">
            <a:avLst/>
          </a:prstGeom>
          <a:noFill/>
          <a:ln>
            <a:noFill/>
          </a:ln>
        </p:spPr>
        <p:txBody>
          <a:bodyPr spcFirstLastPara="1" wrap="square" lIns="91425" tIns="91425" rIns="91425" bIns="91425" anchor="ctr" anchorCtr="0">
            <a:noAutofit/>
          </a:bodyPr>
          <a:lstStyle/>
          <a:p>
            <a:pPr>
              <a:buSzPts val="1400"/>
            </a:pPr>
            <a:fld id="{00000000-1234-1234-1234-123412341234}" type="slidenum">
              <a:rPr lang="en-US" sz="1400" b="1" kern="0">
                <a:solidFill>
                  <a:srgbClr val="000000"/>
                </a:solidFill>
                <a:latin typeface="Proxima Nova"/>
                <a:ea typeface="Proxima Nova"/>
                <a:cs typeface="Proxima Nova"/>
                <a:sym typeface="Proxima Nova"/>
              </a:rPr>
              <a:pPr>
                <a:buSzPts val="1400"/>
              </a:pPr>
              <a:t>4</a:t>
            </a:fld>
            <a:endParaRPr sz="1400" b="1" kern="0">
              <a:solidFill>
                <a:srgbClr val="000000"/>
              </a:solidFill>
              <a:latin typeface="Proxima Nova"/>
              <a:ea typeface="Proxima Nova"/>
              <a:cs typeface="Proxima Nova"/>
              <a:sym typeface="Proxima Nova"/>
            </a:endParaRPr>
          </a:p>
        </p:txBody>
      </p:sp>
    </p:spTree>
    <p:extLst>
      <p:ext uri="{BB962C8B-B14F-4D97-AF65-F5344CB8AC3E}">
        <p14:creationId xmlns:p14="http://schemas.microsoft.com/office/powerpoint/2010/main" val="41975741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3273" y="416395"/>
            <a:ext cx="10570690" cy="1142395"/>
          </a:xfrm>
        </p:spPr>
        <p:txBody>
          <a:bodyPr>
            <a:normAutofit/>
          </a:bodyPr>
          <a:lstStyle/>
          <a:p>
            <a:pPr algn="ctr"/>
            <a:r>
              <a:rPr lang="en-US" sz="4000" dirty="0"/>
              <a:t>T</a:t>
            </a:r>
            <a:r>
              <a:rPr lang="en-US" sz="4000" dirty="0" smtClean="0"/>
              <a:t>he Conceptual </a:t>
            </a:r>
            <a:r>
              <a:rPr lang="en-US" sz="4000" dirty="0"/>
              <a:t>F</a:t>
            </a:r>
            <a:r>
              <a:rPr lang="en-US" sz="4000" dirty="0" smtClean="0"/>
              <a:t>ramework</a:t>
            </a:r>
            <a:endParaRPr lang="en-US" sz="4000" dirty="0"/>
          </a:p>
        </p:txBody>
      </p:sp>
      <p:pic>
        <p:nvPicPr>
          <p:cNvPr id="4" name="Picture 3"/>
          <p:cNvPicPr>
            <a:picLocks noChangeAspect="1"/>
          </p:cNvPicPr>
          <p:nvPr/>
        </p:nvPicPr>
        <p:blipFill rotWithShape="1">
          <a:blip r:embed="rId3"/>
          <a:srcRect l="7103" b="17482"/>
          <a:stretch/>
        </p:blipFill>
        <p:spPr>
          <a:xfrm>
            <a:off x="1957117" y="1473874"/>
            <a:ext cx="8774284" cy="4300798"/>
          </a:xfrm>
          <a:prstGeom prst="rect">
            <a:avLst/>
          </a:prstGeo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DC6C2-751B-43BC-BCC4-85F45CE88A2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TextBox 5"/>
          <p:cNvSpPr txBox="1"/>
          <p:nvPr/>
        </p:nvSpPr>
        <p:spPr>
          <a:xfrm>
            <a:off x="269833" y="5924908"/>
            <a:ext cx="1158965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Balazs, Morello Frosh: The three R’s: how community based participatory research strengthens relevance, reach, and rigor of science. 2013. Environ Justice. February; 6(1)</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p:cNvSpPr txBox="1"/>
          <p:nvPr/>
        </p:nvSpPr>
        <p:spPr>
          <a:xfrm>
            <a:off x="242875" y="1717932"/>
            <a:ext cx="226633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Calibri" panose="020F0502020204030204"/>
                <a:ea typeface="+mn-ea"/>
                <a:cs typeface="+mn-cs"/>
              </a:rPr>
              <a:t>Power concentrated</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p:cNvSpPr txBox="1"/>
          <p:nvPr/>
        </p:nvSpPr>
        <p:spPr>
          <a:xfrm>
            <a:off x="10764721" y="1841042"/>
            <a:ext cx="124479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Calibri" panose="020F0502020204030204"/>
                <a:ea typeface="+mn-ea"/>
                <a:cs typeface="+mn-cs"/>
              </a:rPr>
              <a:t>Power shared</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98751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 r="687"/>
          <a:stretch/>
        </p:blipFill>
        <p:spPr>
          <a:xfrm>
            <a:off x="469899" y="565100"/>
            <a:ext cx="11272862" cy="5619799"/>
          </a:xfrm>
          <a:prstGeom prst="rect">
            <a:avLst/>
          </a:prstGeo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DC6C2-751B-43BC-BCC4-85F45CE88A2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889305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04900" y="1999456"/>
            <a:ext cx="10515600" cy="4351338"/>
          </a:xfrm>
        </p:spPr>
        <p:txBody>
          <a:bodyPr/>
          <a:lstStyle/>
          <a:p>
            <a:r>
              <a:rPr lang="en-US" dirty="0" smtClean="0"/>
              <a:t>Building relationships</a:t>
            </a:r>
          </a:p>
          <a:p>
            <a:endParaRPr lang="en-US" dirty="0"/>
          </a:p>
          <a:p>
            <a:pPr marL="457200" lvl="1" indent="0">
              <a:buNone/>
            </a:pPr>
            <a:r>
              <a:rPr lang="en-US" dirty="0" smtClean="0"/>
              <a:t>Early stages: Informal collaboration                     </a:t>
            </a:r>
          </a:p>
          <a:p>
            <a:pPr marL="457200" lvl="1" indent="0">
              <a:buNone/>
            </a:pPr>
            <a:endParaRPr lang="en-US" dirty="0"/>
          </a:p>
          <a:p>
            <a:pPr marL="457200" lvl="1" indent="0">
              <a:buNone/>
            </a:pPr>
            <a:endParaRPr lang="en-US" dirty="0" smtClean="0"/>
          </a:p>
          <a:p>
            <a:pPr marL="457200" lvl="1" indent="0">
              <a:buNone/>
            </a:pPr>
            <a:r>
              <a:rPr lang="en-US" dirty="0" smtClean="0"/>
              <a:t>Current stage: more institutionalized approach </a:t>
            </a:r>
          </a:p>
          <a:p>
            <a:pPr marL="457200" lvl="1" indent="0">
              <a:buNone/>
            </a:pPr>
            <a:r>
              <a:rPr lang="en-US" dirty="0"/>
              <a:t>	</a:t>
            </a:r>
            <a:r>
              <a:rPr lang="en-US" dirty="0" smtClean="0"/>
              <a:t>Community partnership questionnaire  </a:t>
            </a: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DC6C2-751B-43BC-BCC4-85F45CE88A2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Title 1"/>
          <p:cNvSpPr>
            <a:spLocks noGrp="1"/>
          </p:cNvSpPr>
          <p:nvPr>
            <p:ph type="title"/>
          </p:nvPr>
        </p:nvSpPr>
        <p:spPr>
          <a:xfrm>
            <a:off x="699623" y="555304"/>
            <a:ext cx="10515600" cy="1325563"/>
          </a:xfrm>
        </p:spPr>
        <p:txBody>
          <a:bodyPr>
            <a:normAutofit fontScale="90000"/>
          </a:bodyPr>
          <a:lstStyle/>
          <a:p>
            <a:r>
              <a:rPr lang="en-US" dirty="0" smtClean="0"/>
              <a:t>Lessons </a:t>
            </a:r>
            <a:r>
              <a:rPr lang="en-US" dirty="0"/>
              <a:t>L</a:t>
            </a:r>
            <a:r>
              <a:rPr lang="en-US" dirty="0" smtClean="0"/>
              <a:t>earned: </a:t>
            </a:r>
            <a:br>
              <a:rPr lang="en-US" dirty="0" smtClean="0"/>
            </a:br>
            <a:r>
              <a:rPr lang="en-US" sz="3600" b="1" dirty="0" smtClean="0"/>
              <a:t>The partnership continues to evolve</a:t>
            </a:r>
            <a:r>
              <a:rPr lang="en-US" sz="4000" b="1" dirty="0" smtClean="0"/>
              <a:t> </a:t>
            </a:r>
            <a:r>
              <a:rPr lang="en-US" b="1" dirty="0" smtClean="0"/>
              <a:t/>
            </a:r>
            <a:br>
              <a:rPr lang="en-US" b="1" dirty="0" smtClean="0"/>
            </a:br>
            <a:endParaRPr lang="en-US" b="1" dirty="0"/>
          </a:p>
        </p:txBody>
      </p:sp>
      <p:pic>
        <p:nvPicPr>
          <p:cNvPr id="3074" name="Picture 2" descr="Advice on Building Quality Business Relationships – Innovative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39100" y="1527630"/>
            <a:ext cx="3581400" cy="3076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199066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27219"/>
            <a:ext cx="10515600" cy="1325563"/>
          </a:xfrm>
        </p:spPr>
        <p:txBody>
          <a:bodyPr>
            <a:normAutofit fontScale="90000"/>
          </a:bodyPr>
          <a:lstStyle/>
          <a:p>
            <a:r>
              <a:rPr lang="en-US" dirty="0" smtClean="0"/>
              <a:t>Lessons </a:t>
            </a:r>
            <a:r>
              <a:rPr lang="en-US" dirty="0"/>
              <a:t>L</a:t>
            </a:r>
            <a:r>
              <a:rPr lang="en-US" dirty="0" smtClean="0"/>
              <a:t>earned:</a:t>
            </a:r>
            <a:br>
              <a:rPr lang="en-US" dirty="0" smtClean="0"/>
            </a:br>
            <a:r>
              <a:rPr lang="en-US" sz="3600" b="1" dirty="0" smtClean="0"/>
              <a:t>Coordinated efforts early on </a:t>
            </a:r>
            <a:r>
              <a:rPr lang="en-US" b="1" dirty="0" smtClean="0"/>
              <a:t/>
            </a:r>
            <a:br>
              <a:rPr lang="en-US" b="1" dirty="0" smtClean="0"/>
            </a:br>
            <a:endParaRPr lang="en-US" b="1" dirty="0"/>
          </a:p>
        </p:txBody>
      </p:sp>
      <p:sp>
        <p:nvSpPr>
          <p:cNvPr id="3" name="Content Placeholder 2"/>
          <p:cNvSpPr>
            <a:spLocks noGrp="1"/>
          </p:cNvSpPr>
          <p:nvPr>
            <p:ph idx="1"/>
          </p:nvPr>
        </p:nvSpPr>
        <p:spPr>
          <a:xfrm>
            <a:off x="450731" y="1834572"/>
            <a:ext cx="10515600" cy="4351338"/>
          </a:xfrm>
        </p:spPr>
        <p:txBody>
          <a:bodyPr>
            <a:normAutofit/>
          </a:bodyPr>
          <a:lstStyle/>
          <a:p>
            <a:r>
              <a:rPr lang="en-US" dirty="0" smtClean="0"/>
              <a:t>Collaborative planning</a:t>
            </a:r>
          </a:p>
          <a:p>
            <a:endParaRPr lang="en-US" dirty="0"/>
          </a:p>
          <a:p>
            <a:pPr marL="0" indent="0">
              <a:buNone/>
            </a:pPr>
            <a:r>
              <a:rPr lang="en-US" dirty="0"/>
              <a:t> </a:t>
            </a:r>
            <a:r>
              <a:rPr lang="en-US" dirty="0" smtClean="0"/>
              <a:t>  </a:t>
            </a:r>
            <a:r>
              <a:rPr lang="en-US" sz="2400" dirty="0" smtClean="0"/>
              <a:t>Close </a:t>
            </a:r>
            <a:r>
              <a:rPr lang="en-US" sz="2400" dirty="0"/>
              <a:t>coordination in early stages </a:t>
            </a:r>
            <a:r>
              <a:rPr lang="en-US" sz="2400" dirty="0" smtClean="0"/>
              <a:t>of </a:t>
            </a:r>
            <a:r>
              <a:rPr lang="en-US" sz="2400" dirty="0"/>
              <a:t>funding </a:t>
            </a:r>
            <a:endParaRPr lang="en-US" sz="2400" dirty="0" smtClean="0"/>
          </a:p>
          <a:p>
            <a:pPr marL="0" indent="0">
              <a:buNone/>
            </a:pPr>
            <a:endParaRPr lang="en-US" sz="2400" dirty="0"/>
          </a:p>
          <a:p>
            <a:pPr marL="0" indent="0">
              <a:buNone/>
            </a:pPr>
            <a:r>
              <a:rPr lang="en-US" sz="2400" dirty="0"/>
              <a:t> </a:t>
            </a:r>
            <a:r>
              <a:rPr lang="en-US" sz="2400" dirty="0" smtClean="0"/>
              <a:t>   Discussions </a:t>
            </a:r>
            <a:r>
              <a:rPr lang="en-US" sz="2400" dirty="0"/>
              <a:t>with CWC go directly into the </a:t>
            </a:r>
            <a:r>
              <a:rPr lang="en-US" sz="2400" dirty="0" smtClean="0"/>
              <a:t>proposal </a:t>
            </a:r>
            <a:endParaRPr lang="en-US" sz="2400" dirty="0"/>
          </a:p>
          <a:p>
            <a:pPr marL="0" indent="0">
              <a:buNone/>
            </a:pPr>
            <a:endParaRPr lang="en-US" dirty="0" smtClean="0"/>
          </a:p>
          <a:p>
            <a:pPr marL="0" indent="0">
              <a:buNone/>
            </a:pPr>
            <a:r>
              <a:rPr lang="en-US" dirty="0"/>
              <a:t>	</a:t>
            </a:r>
            <a:endParaRPr lang="en-US" dirty="0" smtClean="0"/>
          </a:p>
          <a:p>
            <a:endParaRPr lang="en-US" dirty="0" smtClean="0"/>
          </a:p>
          <a:p>
            <a:pPr marL="0" indent="0">
              <a:buNone/>
            </a:pPr>
            <a:endParaRPr lang="en-US"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DC6C2-751B-43BC-BCC4-85F45CE88A2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AutoShape 2" descr="Secrets for securing research funding"/>
          <p:cNvSpPr>
            <a:spLocks noChangeAspect="1" noChangeArrowheads="1"/>
          </p:cNvSpPr>
          <p:nvPr/>
        </p:nvSpPr>
        <p:spPr bwMode="auto">
          <a:xfrm>
            <a:off x="155575" y="-661988"/>
            <a:ext cx="2162175" cy="13906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b="13863"/>
          <a:stretch/>
        </p:blipFill>
        <p:spPr>
          <a:xfrm>
            <a:off x="7385936" y="2171818"/>
            <a:ext cx="4248506" cy="3280215"/>
          </a:xfrm>
          <a:prstGeom prst="rect">
            <a:avLst/>
          </a:prstGeom>
        </p:spPr>
      </p:pic>
      <p:sp>
        <p:nvSpPr>
          <p:cNvPr id="10" name="TextBox 9"/>
          <p:cNvSpPr txBox="1"/>
          <p:nvPr/>
        </p:nvSpPr>
        <p:spPr>
          <a:xfrm>
            <a:off x="7589136" y="6519446"/>
            <a:ext cx="621211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Image credit: Jessica Lock, Noun Project</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622245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Lessons </a:t>
            </a:r>
            <a:r>
              <a:rPr lang="en-US" dirty="0"/>
              <a:t>L</a:t>
            </a:r>
            <a:r>
              <a:rPr lang="en-US" dirty="0" smtClean="0"/>
              <a:t>earned:</a:t>
            </a:r>
            <a:br>
              <a:rPr lang="en-US" dirty="0" smtClean="0"/>
            </a:br>
            <a:r>
              <a:rPr lang="en-US" sz="3600" b="1" dirty="0" smtClean="0"/>
              <a:t>Collective decision making and compromise </a:t>
            </a:r>
            <a:r>
              <a:rPr lang="en-US" b="1" dirty="0" smtClean="0"/>
              <a:t/>
            </a:r>
            <a:br>
              <a:rPr lang="en-US" b="1" dirty="0" smtClean="0"/>
            </a:br>
            <a:endParaRPr lang="en-US" b="1" dirty="0"/>
          </a:p>
        </p:txBody>
      </p:sp>
      <p:sp>
        <p:nvSpPr>
          <p:cNvPr id="3" name="Content Placeholder 2"/>
          <p:cNvSpPr>
            <a:spLocks noGrp="1"/>
          </p:cNvSpPr>
          <p:nvPr>
            <p:ph idx="1"/>
          </p:nvPr>
        </p:nvSpPr>
        <p:spPr>
          <a:xfrm>
            <a:off x="374546" y="1365561"/>
            <a:ext cx="10515600" cy="4351338"/>
          </a:xfrm>
        </p:spPr>
        <p:txBody>
          <a:bodyPr>
            <a:normAutofit/>
          </a:bodyPr>
          <a:lstStyle/>
          <a:p>
            <a:pPr marL="0" indent="0">
              <a:buNone/>
            </a:pPr>
            <a:r>
              <a:rPr lang="en-US" dirty="0"/>
              <a:t>	</a:t>
            </a:r>
            <a:endParaRPr lang="en-US" dirty="0" smtClean="0"/>
          </a:p>
          <a:p>
            <a:pPr marL="0" indent="0">
              <a:buNone/>
            </a:pPr>
            <a:r>
              <a:rPr lang="en-US" sz="2400" dirty="0" smtClean="0"/>
              <a:t>Data</a:t>
            </a:r>
            <a:r>
              <a:rPr lang="en-US" dirty="0" smtClean="0"/>
              <a:t> </a:t>
            </a:r>
            <a:r>
              <a:rPr lang="en-US" sz="2400" dirty="0" smtClean="0"/>
              <a:t>layers		                   -&gt;                                           Data display </a:t>
            </a:r>
            <a:endParaRPr lang="en-US" dirty="0" smtClean="0"/>
          </a:p>
          <a:p>
            <a:pPr marL="0" indent="0">
              <a:buNone/>
            </a:pPr>
            <a:r>
              <a:rPr lang="en-US" dirty="0"/>
              <a:t>	</a:t>
            </a:r>
            <a:r>
              <a:rPr lang="en-US" dirty="0" smtClean="0"/>
              <a:t> </a:t>
            </a:r>
          </a:p>
          <a:p>
            <a:pPr lvl="1"/>
            <a:endParaRPr lang="en-US" dirty="0"/>
          </a:p>
          <a:p>
            <a:pPr marL="0" indent="0">
              <a:buNone/>
            </a:pPr>
            <a:endParaRPr lang="en-US"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DC6C2-751B-43BC-BCC4-85F45CE88A2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p:cNvPicPr>
            <a:picLocks noChangeAspect="1"/>
          </p:cNvPicPr>
          <p:nvPr/>
        </p:nvPicPr>
        <p:blipFill rotWithShape="1">
          <a:blip r:embed="rId3"/>
          <a:srcRect l="780" t="16939" r="57193" b="9008"/>
          <a:stretch/>
        </p:blipFill>
        <p:spPr>
          <a:xfrm>
            <a:off x="399274" y="3232662"/>
            <a:ext cx="3240728" cy="3205645"/>
          </a:xfrm>
          <a:prstGeom prst="rect">
            <a:avLst/>
          </a:prstGeom>
        </p:spPr>
      </p:pic>
      <p:pic>
        <p:nvPicPr>
          <p:cNvPr id="7" name="Picture 6"/>
          <p:cNvPicPr>
            <a:picLocks noChangeAspect="1"/>
          </p:cNvPicPr>
          <p:nvPr/>
        </p:nvPicPr>
        <p:blipFill rotWithShape="1">
          <a:blip r:embed="rId4"/>
          <a:srcRect b="1859"/>
          <a:stretch/>
        </p:blipFill>
        <p:spPr>
          <a:xfrm>
            <a:off x="4103656" y="2953636"/>
            <a:ext cx="7018317" cy="3763699"/>
          </a:xfrm>
          <a:prstGeom prst="rect">
            <a:avLst/>
          </a:prstGeom>
        </p:spPr>
      </p:pic>
    </p:spTree>
    <p:extLst>
      <p:ext uri="{BB962C8B-B14F-4D97-AF65-F5344CB8AC3E}">
        <p14:creationId xmlns:p14="http://schemas.microsoft.com/office/powerpoint/2010/main" val="325503689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55411"/>
            <a:ext cx="10515600" cy="1325563"/>
          </a:xfrm>
        </p:spPr>
        <p:txBody>
          <a:bodyPr>
            <a:normAutofit fontScale="90000"/>
          </a:bodyPr>
          <a:lstStyle/>
          <a:p>
            <a:r>
              <a:rPr lang="en-US" dirty="0" smtClean="0"/>
              <a:t>Lessons </a:t>
            </a:r>
            <a:r>
              <a:rPr lang="en-US" dirty="0"/>
              <a:t>L</a:t>
            </a:r>
            <a:r>
              <a:rPr lang="en-US" dirty="0" smtClean="0"/>
              <a:t>earned:</a:t>
            </a:r>
            <a:br>
              <a:rPr lang="en-US" dirty="0" smtClean="0"/>
            </a:br>
            <a:r>
              <a:rPr lang="en-US" sz="3600" b="1" dirty="0" smtClean="0"/>
              <a:t>Data ownership </a:t>
            </a:r>
            <a:br>
              <a:rPr lang="en-US" sz="3600" b="1" dirty="0" smtClean="0"/>
            </a:br>
            <a:r>
              <a:rPr lang="en-US" sz="3600" b="1" dirty="0" smtClean="0"/>
              <a:t>Timing of data release </a:t>
            </a:r>
            <a:r>
              <a:rPr lang="en-US" b="1" dirty="0" smtClean="0"/>
              <a:t/>
            </a:r>
            <a:br>
              <a:rPr lang="en-US" b="1" dirty="0" smtClean="0"/>
            </a:br>
            <a:endParaRPr lang="en-US" b="1"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DC6C2-751B-43BC-BCC4-85F45CE88A2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146" name="Picture 2" descr="Sharing Spreadsheets Through Social Media and Online Data Storage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4286" y="1980974"/>
            <a:ext cx="6023428" cy="4517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840652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1234738" cy="1560513"/>
          </a:xfrm>
        </p:spPr>
        <p:txBody>
          <a:bodyPr>
            <a:normAutofit/>
          </a:bodyPr>
          <a:lstStyle/>
          <a:p>
            <a:r>
              <a:rPr lang="en-US" dirty="0" smtClean="0"/>
              <a:t>Impacts:</a:t>
            </a:r>
            <a:r>
              <a:rPr lang="en-US" dirty="0"/>
              <a:t/>
            </a:r>
            <a:br>
              <a:rPr lang="en-US" dirty="0"/>
            </a:br>
            <a:r>
              <a:rPr lang="en-US" sz="3600" b="1" dirty="0" smtClean="0"/>
              <a:t>Supporting</a:t>
            </a:r>
            <a:r>
              <a:rPr lang="en-US" sz="4000" b="1" dirty="0" smtClean="0"/>
              <a:t> </a:t>
            </a:r>
            <a:r>
              <a:rPr lang="en-US" sz="3200" b="1" dirty="0" smtClean="0"/>
              <a:t>The Human Right to Water (AB 685)</a:t>
            </a:r>
            <a:endParaRPr lang="en-US" sz="3600" b="1"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DC6C2-751B-43BC-BCC4-85F45CE88A2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Content Placeholder 2"/>
          <p:cNvSpPr txBox="1">
            <a:spLocks/>
          </p:cNvSpPr>
          <p:nvPr/>
        </p:nvSpPr>
        <p:spPr>
          <a:xfrm>
            <a:off x="249452" y="2052345"/>
            <a:ext cx="11823486" cy="43910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Groundwater Sustainability Agencie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 - developing Groundwater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ustainability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lans (GSPs)</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Sustainable Groundwater Management Act (SGMA) (AB 1739, SB 1168, SB </a:t>
            </a: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1319</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Cal EPA OEHHA – tracking progress</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a:t>
            </a: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chieving the human right to water (AB 685)</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a:t>
            </a: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dentifying disadvantaged communities (Cal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EnviroScreen Tool (SB 535</a:t>
            </a: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CA State </a:t>
            </a:r>
            <a:r>
              <a:rPr kumimoji="0" lang="en-US" sz="2400" b="0" i="0" u="none" strike="noStrike" kern="1200" cap="none" spc="0" normalizeH="0" baseline="0" noProof="0" smtClean="0">
                <a:ln>
                  <a:noFill/>
                </a:ln>
                <a:solidFill>
                  <a:prstClr val="black"/>
                </a:solidFill>
                <a:effectLst/>
                <a:uLnTx/>
                <a:uFillTx/>
                <a:latin typeface="Calibri" panose="020F0502020204030204"/>
                <a:ea typeface="+mn-ea"/>
                <a:cs typeface="+mn-cs"/>
              </a:rPr>
              <a:t>Water Boards</a:t>
            </a:r>
            <a:endPar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Drinking Water Needs Assessment (SB 682) </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Aquifer risk study (</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Safe and Affordable drinking water fund (SAFER) (SB 200))</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82130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a:t>
            </a:r>
            <a:endParaRPr lang="en-US" dirty="0"/>
          </a:p>
        </p:txBody>
      </p:sp>
      <p:sp>
        <p:nvSpPr>
          <p:cNvPr id="3" name="Content Placeholder 2"/>
          <p:cNvSpPr>
            <a:spLocks noGrp="1"/>
          </p:cNvSpPr>
          <p:nvPr>
            <p:ph idx="1"/>
          </p:nvPr>
        </p:nvSpPr>
        <p:spPr/>
        <p:txBody>
          <a:bodyPr/>
          <a:lstStyle/>
          <a:p>
            <a:pPr lvl="1"/>
            <a:r>
              <a:rPr lang="en-US" sz="3400" dirty="0" smtClean="0"/>
              <a:t>Incorporating feedback</a:t>
            </a:r>
          </a:p>
          <a:p>
            <a:pPr lvl="1"/>
            <a:r>
              <a:rPr lang="en-US" sz="3400" dirty="0" smtClean="0"/>
              <a:t>Peer </a:t>
            </a:r>
            <a:r>
              <a:rPr lang="en-US" sz="3400" dirty="0"/>
              <a:t>reviewed publication</a:t>
            </a:r>
          </a:p>
          <a:p>
            <a:pPr lvl="1"/>
            <a:r>
              <a:rPr lang="en-US" sz="3400" dirty="0"/>
              <a:t>Planning for future collaborative grants</a:t>
            </a:r>
          </a:p>
          <a:p>
            <a:pPr lvl="1"/>
            <a:r>
              <a:rPr lang="en-US" sz="3400" dirty="0"/>
              <a:t>Improving the quality of the partnership</a:t>
            </a:r>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DC6C2-751B-43BC-BCC4-85F45CE88A2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750214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39800" y="1170474"/>
            <a:ext cx="10515600" cy="3078884"/>
          </a:xfrm>
        </p:spPr>
        <p:txBody>
          <a:bodyPr>
            <a:normAutofit/>
          </a:bodyPr>
          <a:lstStyle/>
          <a:p>
            <a:pPr marL="0" indent="0">
              <a:buNone/>
            </a:pPr>
            <a:r>
              <a:rPr lang="en-US" sz="3600" dirty="0" smtClean="0"/>
              <a:t>“</a:t>
            </a:r>
            <a:r>
              <a:rPr lang="en-US" sz="3600" i="1" dirty="0" smtClean="0"/>
              <a:t>Both thinking and facts are changeable. If only because changes in thinking manifest themselves in changed facts. Conversely, new facts can be discovered only through new thinking</a:t>
            </a:r>
            <a:r>
              <a:rPr lang="en-US" sz="3600" dirty="0" smtClean="0"/>
              <a:t>” – Ludwick Fleck</a:t>
            </a:r>
            <a:r>
              <a:rPr lang="en-US" sz="3600" baseline="30000" dirty="0" smtClean="0"/>
              <a:t>1</a:t>
            </a:r>
            <a:endParaRPr lang="en-US" sz="36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DC6C2-751B-43BC-BCC4-85F45CE88A2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TextBox 4"/>
          <p:cNvSpPr txBox="1"/>
          <p:nvPr/>
        </p:nvSpPr>
        <p:spPr>
          <a:xfrm>
            <a:off x="193963" y="5987018"/>
            <a:ext cx="1180407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1. Fleck, L</a:t>
            </a:r>
            <a:r>
              <a:rPr kumimoji="0" lang="en-US" sz="1800" b="0" i="1" u="none" strike="noStrike" kern="1200" cap="none" spc="0" normalizeH="0" baseline="0" noProof="0" dirty="0" smtClean="0">
                <a:ln>
                  <a:noFill/>
                </a:ln>
                <a:solidFill>
                  <a:prstClr val="black"/>
                </a:solidFill>
                <a:effectLst/>
                <a:uLnTx/>
                <a:uFillTx/>
                <a:latin typeface="Calibri" panose="020F0502020204030204"/>
                <a:ea typeface="+mn-ea"/>
                <a:cs typeface="+mn-cs"/>
              </a:rPr>
              <a:t>. Genesis and Development of a Scientific Fact</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Chicago, IL: University of Chicago Press, 1970 (1935); 50-51.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p:cNvSpPr txBox="1"/>
          <p:nvPr/>
        </p:nvSpPr>
        <p:spPr>
          <a:xfrm>
            <a:off x="2057400" y="4127438"/>
            <a:ext cx="8280400"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Contact information: </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2"/>
              </a:rPr>
              <a:t>Cpace@Berkeley.edu</a:t>
            </a:r>
            <a:endPar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The Water Equity Science Shop: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https://nature.berkeley.edu/morellofroschlab/about/</a:t>
            </a:r>
            <a:endPar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Community Water Center: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https://www.communitywatercenter.org/#gsc.tab=0</a:t>
            </a:r>
            <a:endPar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Drinking Water Tool: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https://drinkingwatertool.communitywatercenter.org/</a:t>
            </a:r>
            <a:endPar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sp>
        <p:nvSpPr>
          <p:cNvPr id="7" name="TextBox 6"/>
          <p:cNvSpPr txBox="1"/>
          <p:nvPr/>
        </p:nvSpPr>
        <p:spPr>
          <a:xfrm>
            <a:off x="4000500" y="543302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70012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280F51-1632-AA40-A3D3-2CB31830482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smtClean="0">
              <a:ln>
                <a:noFill/>
              </a:ln>
              <a:solidFill>
                <a:prstClr val="black">
                  <a:tint val="75000"/>
                </a:prstClr>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Rectangle 6"/>
          <p:cNvSpPr/>
          <p:nvPr/>
        </p:nvSpPr>
        <p:spPr>
          <a:xfrm>
            <a:off x="196408" y="4899257"/>
            <a:ext cx="4764011" cy="1323439"/>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Collaborators:</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srgbClr val="0070C0"/>
                </a:solidFill>
                <a:effectLst/>
                <a:uLnTx/>
                <a:uFillTx/>
                <a:latin typeface="Calibri" panose="020F0502020204030204"/>
                <a:ea typeface="+mn-ea"/>
                <a:cs typeface="+mn-cs"/>
                <a:hlinkClick r:id="rId3"/>
              </a:rPr>
              <a:t>Community Water </a:t>
            </a:r>
            <a:r>
              <a:rPr kumimoji="0" lang="en-US" sz="1600" b="0" i="0" u="sng" strike="noStrike" kern="1200" cap="none" spc="0" normalizeH="0" baseline="0" noProof="0" dirty="0" smtClean="0">
                <a:ln>
                  <a:noFill/>
                </a:ln>
                <a:solidFill>
                  <a:srgbClr val="0070C0"/>
                </a:solidFill>
                <a:effectLst/>
                <a:uLnTx/>
                <a:uFillTx/>
                <a:latin typeface="Calibri" panose="020F0502020204030204"/>
                <a:ea typeface="+mn-ea"/>
                <a:cs typeface="+mn-cs"/>
                <a:hlinkClick r:id="rId3"/>
              </a:rPr>
              <a:t>Center</a:t>
            </a:r>
            <a:endParaRPr kumimoji="0" lang="en-US" sz="1600" b="0" i="0" u="sng" strike="noStrike" kern="1200" cap="none" spc="0" normalizeH="0" baseline="0" noProof="0" dirty="0" smtClean="0">
              <a:ln>
                <a:noFill/>
              </a:ln>
              <a:solidFill>
                <a:srgbClr val="0070C0"/>
              </a:solidFill>
              <a:effectLst/>
              <a:uLnTx/>
              <a:uFillTx/>
              <a:latin typeface="Calibri" panose="020F0502020204030204"/>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smtClean="0">
                <a:ln>
                  <a:noFill/>
                </a:ln>
                <a:solidFill>
                  <a:srgbClr val="0070C0"/>
                </a:solidFill>
                <a:effectLst/>
                <a:uLnTx/>
                <a:uFillTx/>
                <a:latin typeface="Calibri" panose="020F0502020204030204"/>
                <a:ea typeface="+mn-ea"/>
                <a:cs typeface="+mn-cs"/>
              </a:rPr>
              <a:t>UC Berkeley </a:t>
            </a:r>
            <a:endParaRPr kumimoji="0" lang="en-US" sz="1600" b="0" i="0" u="sng"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srgbClr val="0070C0"/>
                </a:solidFill>
                <a:effectLst/>
                <a:uLnTx/>
                <a:uFillTx/>
                <a:latin typeface="Calibri" panose="020F0502020204030204"/>
                <a:ea typeface="+mn-ea"/>
                <a:cs typeface="+mn-cs"/>
                <a:hlinkClick r:id="rId4"/>
              </a:rPr>
              <a:t>San Francisco State University</a:t>
            </a:r>
            <a:endParaRPr kumimoji="0" lang="en-US" sz="1600" b="0" i="0" u="sng"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srgbClr val="0070C0"/>
                </a:solidFill>
                <a:effectLst/>
                <a:uLnTx/>
                <a:uFillTx/>
                <a:latin typeface="Calibri" panose="020F0502020204030204"/>
                <a:ea typeface="+mn-ea"/>
                <a:cs typeface="+mn-cs"/>
                <a:hlinkClick r:id="rId5"/>
              </a:rPr>
              <a:t>CA Office of Environmental Health Hazard Assessment</a:t>
            </a:r>
            <a:endParaRPr kumimoji="0" lang="en-US" sz="1600" b="0" i="0" u="sng"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5" name="TextBox 4"/>
          <p:cNvSpPr txBox="1"/>
          <p:nvPr/>
        </p:nvSpPr>
        <p:spPr>
          <a:xfrm>
            <a:off x="53808" y="6138106"/>
            <a:ext cx="12087560"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Funders: NIEHS Superfund Program, Community Engagement Core; Department of Water Resources</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Box 18"/>
          <p:cNvSpPr txBox="1"/>
          <p:nvPr/>
        </p:nvSpPr>
        <p:spPr>
          <a:xfrm>
            <a:off x="8559514" y="3312205"/>
            <a:ext cx="133374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Amanda </a:t>
            </a: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Fencl</a:t>
            </a:r>
          </a:p>
        </p:txBody>
      </p:sp>
      <p:pic>
        <p:nvPicPr>
          <p:cNvPr id="18" name="Picture 20" descr="Picture" title="Amanda Fencl"/>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5182" t="1" r="25995" b="18196"/>
          <a:stretch/>
        </p:blipFill>
        <p:spPr bwMode="auto">
          <a:xfrm>
            <a:off x="8571983" y="1735962"/>
            <a:ext cx="1308802" cy="1599104"/>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6883916" y="3335066"/>
            <a:ext cx="149569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Adriana </a:t>
            </a: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Renteria</a:t>
            </a:r>
          </a:p>
        </p:txBody>
      </p:sp>
      <p:pic>
        <p:nvPicPr>
          <p:cNvPr id="17" name="Picture 18" descr="picture" title="Adriana Renteria"/>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4609" t="20822" r="42935" b="26038"/>
          <a:stretch/>
        </p:blipFill>
        <p:spPr bwMode="auto">
          <a:xfrm>
            <a:off x="6955591" y="1728348"/>
            <a:ext cx="1335480" cy="163992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4538531" y="3368275"/>
            <a:ext cx="1421564"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Clare Pace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UCB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Postdoc</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Picture " title="Clare Pace"/>
          <p:cNvPicPr>
            <a:picLocks noChangeAspect="1"/>
          </p:cNvPicPr>
          <p:nvPr/>
        </p:nvPicPr>
        <p:blipFill rotWithShape="1">
          <a:blip r:embed="rId8">
            <a:extLst>
              <a:ext uri="{28A0092B-C50C-407E-A947-70E740481C1C}">
                <a14:useLocalDpi xmlns:a14="http://schemas.microsoft.com/office/drawing/2010/main" val="0"/>
              </a:ext>
            </a:extLst>
          </a:blip>
          <a:srcRect l="6781" t="8223" r="9584"/>
          <a:stretch/>
        </p:blipFill>
        <p:spPr>
          <a:xfrm>
            <a:off x="4562951" y="1812230"/>
            <a:ext cx="1397143" cy="1533155"/>
          </a:xfrm>
          <a:prstGeom prst="rect">
            <a:avLst/>
          </a:prstGeom>
        </p:spPr>
      </p:pic>
      <p:sp>
        <p:nvSpPr>
          <p:cNvPr id="14" name="TextBox 13"/>
          <p:cNvSpPr txBox="1"/>
          <p:nvPr/>
        </p:nvSpPr>
        <p:spPr>
          <a:xfrm>
            <a:off x="2980025" y="3368275"/>
            <a:ext cx="1423135"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Lara Cushing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San Francisco State University, </a:t>
            </a: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UCB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Co-lead</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30" name="Picture 6" descr="Picture" title="Lara Cushing"/>
          <p:cNvPicPr>
            <a:picLocks noChangeAspect="1" noChangeArrowheads="1"/>
          </p:cNvPicPr>
          <p:nvPr/>
        </p:nvPicPr>
        <p:blipFill rotWithShape="1">
          <a:blip r:embed="rId9">
            <a:extLst>
              <a:ext uri="{28A0092B-C50C-407E-A947-70E740481C1C}">
                <a14:useLocalDpi xmlns:a14="http://schemas.microsoft.com/office/drawing/2010/main" val="0"/>
              </a:ext>
            </a:extLst>
          </a:blip>
          <a:srcRect l="22211" t="931" r="29392" b="3588"/>
          <a:stretch/>
        </p:blipFill>
        <p:spPr bwMode="auto">
          <a:xfrm>
            <a:off x="3040860" y="1786907"/>
            <a:ext cx="1374060" cy="158136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575306" y="3356846"/>
            <a:ext cx="116647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Carolina Balazs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OEHHA</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Co-lead</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8" name="Picture 4" descr="picture" title="Carolina Balazs"/>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2963" r="35785" b="539"/>
          <a:stretch/>
        </p:blipFill>
        <p:spPr bwMode="auto">
          <a:xfrm>
            <a:off x="1500231" y="1866589"/>
            <a:ext cx="1326558" cy="150168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66066" y="3325602"/>
            <a:ext cx="1338770" cy="11616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Rachel Morello-Frosch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UC Berkeley (UCB</a:t>
            </a: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Co-lead</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6" name="Picture 2" descr="Picture" title="Rachel Morello-Frosch"/>
          <p:cNvPicPr>
            <a:picLocks noGrp="1" noChangeAspect="1" noChangeArrowheads="1"/>
          </p:cNvPicPr>
          <p:nvPr>
            <p:ph sz="half" idx="2"/>
          </p:nvPr>
        </p:nvPicPr>
        <p:blipFill rotWithShape="1">
          <a:blip r:embed="rId11" cstate="print">
            <a:extLst>
              <a:ext uri="{28A0092B-C50C-407E-A947-70E740481C1C}">
                <a14:useLocalDpi xmlns:a14="http://schemas.microsoft.com/office/drawing/2010/main" val="0"/>
              </a:ext>
            </a:extLst>
          </a:blip>
          <a:stretch/>
        </p:blipFill>
        <p:spPr>
          <a:xfrm>
            <a:off x="323189" y="1839757"/>
            <a:ext cx="1023806" cy="1530641"/>
          </a:xfrm>
        </p:spPr>
      </p:pic>
      <p:sp>
        <p:nvSpPr>
          <p:cNvPr id="1025" name="Title 1024"/>
          <p:cNvSpPr>
            <a:spLocks noGrp="1"/>
          </p:cNvSpPr>
          <p:nvPr>
            <p:ph type="title"/>
          </p:nvPr>
        </p:nvSpPr>
        <p:spPr>
          <a:xfrm>
            <a:off x="839788" y="376700"/>
            <a:ext cx="11301580" cy="1325563"/>
          </a:xfrm>
        </p:spPr>
        <p:txBody>
          <a:bodyPr>
            <a:normAutofit/>
          </a:bodyPr>
          <a:lstStyle/>
          <a:p>
            <a:r>
              <a:rPr lang="en-US" sz="3600" dirty="0" smtClean="0"/>
              <a:t>Water Equity Science Shop          Community Water Center</a:t>
            </a:r>
            <a:endParaRPr lang="en-US" sz="3600" dirty="0"/>
          </a:p>
        </p:txBody>
      </p:sp>
      <p:pic>
        <p:nvPicPr>
          <p:cNvPr id="2" name="Picture 2" descr="heather_profile_pic.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851713" y="3877915"/>
            <a:ext cx="1542863" cy="154286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DOkitaPortrait_copy.jpg"/>
          <p:cNvPicPr>
            <a:picLocks noChangeAspect="1" noChangeArrowheads="1"/>
          </p:cNvPicPr>
          <p:nvPr/>
        </p:nvPicPr>
        <p:blipFill rotWithShape="1">
          <a:blip r:embed="rId13">
            <a:extLst>
              <a:ext uri="{28A0092B-C50C-407E-A947-70E740481C1C}">
                <a14:useLocalDpi xmlns:a14="http://schemas.microsoft.com/office/drawing/2010/main" val="0"/>
              </a:ext>
            </a:extLst>
          </a:blip>
          <a:srcRect l="11656" t="5521" r="24676" b="45065"/>
          <a:stretch/>
        </p:blipFill>
        <p:spPr bwMode="auto">
          <a:xfrm>
            <a:off x="10111177" y="1728348"/>
            <a:ext cx="1427651" cy="158385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ttps://d3n8a8pro7vhmx.cloudfront.net/communitywatercenter/pages/89/attachments/original/1547856936/8C2A2992.jpg?1547856936"/>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28837" t="5869" r="27538" b="54039"/>
          <a:stretch/>
        </p:blipFill>
        <p:spPr bwMode="auto">
          <a:xfrm>
            <a:off x="9509893" y="3920184"/>
            <a:ext cx="1168051" cy="1609943"/>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8007836" y="5500053"/>
            <a:ext cx="150205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Heather Lukacs</a:t>
            </a:r>
          </a:p>
        </p:txBody>
      </p:sp>
      <p:sp>
        <p:nvSpPr>
          <p:cNvPr id="25" name="TextBox 24"/>
          <p:cNvSpPr txBox="1"/>
          <p:nvPr/>
        </p:nvSpPr>
        <p:spPr>
          <a:xfrm>
            <a:off x="9982200" y="3332764"/>
            <a:ext cx="117524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David Okita</a:t>
            </a:r>
          </a:p>
        </p:txBody>
      </p:sp>
      <p:sp>
        <p:nvSpPr>
          <p:cNvPr id="26" name="TextBox 25"/>
          <p:cNvSpPr txBox="1"/>
          <p:nvPr/>
        </p:nvSpPr>
        <p:spPr>
          <a:xfrm>
            <a:off x="9470778" y="5521037"/>
            <a:ext cx="117524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Ryan Jensen</a:t>
            </a:r>
          </a:p>
        </p:txBody>
      </p:sp>
    </p:spTree>
    <p:extLst>
      <p:ext uri="{BB962C8B-B14F-4D97-AF65-F5344CB8AC3E}">
        <p14:creationId xmlns:p14="http://schemas.microsoft.com/office/powerpoint/2010/main" val="4714338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sp>
        <p:nvSpPr>
          <p:cNvPr id="84" name="Google Shape;84;p5"/>
          <p:cNvSpPr txBox="1">
            <a:spLocks noGrp="1"/>
          </p:cNvSpPr>
          <p:nvPr>
            <p:ph type="sldNum" idx="12"/>
          </p:nvPr>
        </p:nvSpPr>
        <p:spPr>
          <a:xfrm>
            <a:off x="9996458" y="6217622"/>
            <a:ext cx="548700" cy="524700"/>
          </a:xfrm>
          <a:prstGeom prst="rect">
            <a:avLst/>
          </a:prstGeom>
          <a:noFill/>
          <a:ln>
            <a:noFill/>
          </a:ln>
        </p:spPr>
        <p:txBody>
          <a:bodyPr spcFirstLastPara="1" wrap="square" lIns="91425" tIns="91425" rIns="91425" bIns="91425" anchor="ctr" anchorCtr="0">
            <a:noAutofit/>
          </a:bodyPr>
          <a:lstStyle/>
          <a:p>
            <a:pPr>
              <a:buSzPts val="1400"/>
            </a:pPr>
            <a:fld id="{00000000-1234-1234-1234-123412341234}" type="slidenum">
              <a:rPr lang="en-US" sz="1400" b="1" kern="0">
                <a:solidFill>
                  <a:srgbClr val="000000"/>
                </a:solidFill>
                <a:latin typeface="Proxima Nova"/>
                <a:ea typeface="Proxima Nova"/>
                <a:cs typeface="Proxima Nova"/>
                <a:sym typeface="Proxima Nova"/>
              </a:rPr>
              <a:pPr>
                <a:buSzPts val="1400"/>
              </a:pPr>
              <a:t>5</a:t>
            </a:fld>
            <a:endParaRPr sz="1400" b="1" kern="0">
              <a:solidFill>
                <a:srgbClr val="000000"/>
              </a:solidFill>
              <a:latin typeface="Proxima Nova"/>
              <a:ea typeface="Proxima Nova"/>
              <a:cs typeface="Proxima Nova"/>
              <a:sym typeface="Proxima Nova"/>
            </a:endParaRPr>
          </a:p>
        </p:txBody>
      </p:sp>
    </p:spTree>
    <p:extLst>
      <p:ext uri="{BB962C8B-B14F-4D97-AF65-F5344CB8AC3E}">
        <p14:creationId xmlns:p14="http://schemas.microsoft.com/office/powerpoint/2010/main" val="41221650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415611" y="1094367"/>
            <a:ext cx="11360800" cy="2736800"/>
          </a:xfrm>
          <a:prstGeom prst="rect">
            <a:avLst/>
          </a:prstGeom>
        </p:spPr>
        <p:txBody>
          <a:bodyPr spcFirstLastPara="1" wrap="square" lIns="121900" tIns="121900" rIns="121900" bIns="121900" anchor="b" anchorCtr="0">
            <a:noAutofit/>
          </a:bodyPr>
          <a:lstStyle/>
          <a:p>
            <a:r>
              <a:rPr lang="en"/>
              <a:t>Case Study: </a:t>
            </a:r>
            <a:br>
              <a:rPr lang="en"/>
            </a:br>
            <a:r>
              <a:rPr lang="en"/>
              <a:t>Stanford Future Bay Initiative + SMC Health</a:t>
            </a:r>
            <a:endParaRPr/>
          </a:p>
        </p:txBody>
      </p:sp>
      <p:sp>
        <p:nvSpPr>
          <p:cNvPr id="55" name="Google Shape;55;p13"/>
          <p:cNvSpPr txBox="1">
            <a:spLocks noGrp="1"/>
          </p:cNvSpPr>
          <p:nvPr>
            <p:ph type="subTitle" idx="1"/>
          </p:nvPr>
        </p:nvSpPr>
        <p:spPr>
          <a:xfrm>
            <a:off x="415600" y="3880433"/>
            <a:ext cx="11360800" cy="1056800"/>
          </a:xfrm>
          <a:prstGeom prst="rect">
            <a:avLst/>
          </a:prstGeom>
        </p:spPr>
        <p:txBody>
          <a:bodyPr spcFirstLastPara="1" wrap="square" lIns="121900" tIns="121900" rIns="121900" bIns="121900" anchor="t" anchorCtr="0">
            <a:noAutofit/>
          </a:bodyPr>
          <a:lstStyle/>
          <a:p>
            <a:pPr marL="0" indent="0"/>
            <a:r>
              <a:rPr lang="en"/>
              <a:t>Derek Ouyang</a:t>
            </a:r>
            <a:endParaRPr/>
          </a:p>
          <a:p>
            <a:pPr marL="0" indent="0"/>
            <a:r>
              <a:rPr lang="en"/>
              <a:t>Belen Seara</a:t>
            </a:r>
            <a:endParaRPr/>
          </a:p>
          <a:p>
            <a:pPr marL="0" indent="0"/>
            <a:endParaRPr/>
          </a:p>
          <a:p>
            <a:pPr marL="0" indent="0"/>
            <a:r>
              <a:rPr lang="en"/>
              <a:t>7/13/20</a:t>
            </a:r>
            <a:endParaRPr/>
          </a:p>
        </p:txBody>
      </p:sp>
    </p:spTree>
    <p:extLst>
      <p:ext uri="{BB962C8B-B14F-4D97-AF65-F5344CB8AC3E}">
        <p14:creationId xmlns:p14="http://schemas.microsoft.com/office/powerpoint/2010/main" val="8794457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r>
              <a:rPr lang="en"/>
              <a:t>Outline</a:t>
            </a:r>
            <a:endParaRPr/>
          </a:p>
        </p:txBody>
      </p:sp>
      <p:sp>
        <p:nvSpPr>
          <p:cNvPr id="61" name="Google Shape;61;p14"/>
          <p:cNvSpPr txBox="1">
            <a:spLocks noGrp="1"/>
          </p:cNvSpPr>
          <p:nvPr>
            <p:ph type="body" idx="1"/>
          </p:nvPr>
        </p:nvSpPr>
        <p:spPr>
          <a:xfrm>
            <a:off x="415600" y="1536633"/>
            <a:ext cx="11360800" cy="5087200"/>
          </a:xfrm>
          <a:prstGeom prst="rect">
            <a:avLst/>
          </a:prstGeom>
        </p:spPr>
        <p:txBody>
          <a:bodyPr spcFirstLastPara="1" wrap="square" lIns="121900" tIns="121900" rIns="121900" bIns="121900" anchor="t" anchorCtr="0">
            <a:noAutofit/>
          </a:bodyPr>
          <a:lstStyle/>
          <a:p>
            <a:pPr indent="-474121">
              <a:buSzPts val="2000"/>
            </a:pPr>
            <a:r>
              <a:rPr lang="en" sz="2667"/>
              <a:t>Brief intro: Belen’s organization, SMC Health</a:t>
            </a:r>
            <a:endParaRPr sz="2667"/>
          </a:p>
          <a:p>
            <a:pPr indent="-474121">
              <a:buSzPts val="2000"/>
            </a:pPr>
            <a:r>
              <a:rPr lang="en" sz="2667"/>
              <a:t>Brief intro: Derek’s program, Future Bay</a:t>
            </a:r>
            <a:endParaRPr sz="2667"/>
          </a:p>
          <a:p>
            <a:pPr indent="-474121">
              <a:buSzPts val="2000"/>
            </a:pPr>
            <a:r>
              <a:rPr lang="en" sz="2667"/>
              <a:t>Three major challenges Belen and Derek want to highlight</a:t>
            </a:r>
            <a:endParaRPr sz="2667"/>
          </a:p>
          <a:p>
            <a:pPr lvl="1" indent="-474121">
              <a:spcBef>
                <a:spcPts val="0"/>
              </a:spcBef>
              <a:buSzPts val="2000"/>
            </a:pPr>
            <a:r>
              <a:rPr lang="en" sz="2667" b="1"/>
              <a:t>Authenticity</a:t>
            </a:r>
            <a:r>
              <a:rPr lang="en" sz="2667"/>
              <a:t>: The need for practitioners within academia, and the intellectual/cultural humility to understand and target root causes</a:t>
            </a:r>
            <a:endParaRPr sz="2667"/>
          </a:p>
          <a:p>
            <a:pPr lvl="1" indent="-474121">
              <a:spcBef>
                <a:spcPts val="0"/>
              </a:spcBef>
              <a:buSzPts val="2000"/>
            </a:pPr>
            <a:r>
              <a:rPr lang="en" sz="2667" b="1"/>
              <a:t>Accountability</a:t>
            </a:r>
            <a:r>
              <a:rPr lang="en" sz="2667"/>
              <a:t>: Finding the sweet spot of student engagement, and sustaining partnership through institutional change </a:t>
            </a:r>
            <a:endParaRPr sz="2667"/>
          </a:p>
          <a:p>
            <a:pPr lvl="1" indent="-474121">
              <a:spcBef>
                <a:spcPts val="0"/>
              </a:spcBef>
              <a:buSzPts val="2000"/>
            </a:pPr>
            <a:r>
              <a:rPr lang="en" sz="2667" b="1"/>
              <a:t>Autonomy</a:t>
            </a:r>
            <a:r>
              <a:rPr lang="en" sz="2667"/>
              <a:t>: The need for discretion to adapt as needed, from all sides</a:t>
            </a:r>
            <a:endParaRPr sz="2667"/>
          </a:p>
          <a:p>
            <a:pPr indent="-474121">
              <a:buSzPts val="2000"/>
            </a:pPr>
            <a:r>
              <a:rPr lang="en" sz="2667"/>
              <a:t>Conclusion: steps toward structural solutions at Stanford</a:t>
            </a:r>
            <a:endParaRPr sz="2667"/>
          </a:p>
        </p:txBody>
      </p:sp>
    </p:spTree>
    <p:extLst>
      <p:ext uri="{BB962C8B-B14F-4D97-AF65-F5344CB8AC3E}">
        <p14:creationId xmlns:p14="http://schemas.microsoft.com/office/powerpoint/2010/main" val="18996017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pic>
        <p:nvPicPr>
          <p:cNvPr id="66" name="Google Shape;66;p15"/>
          <p:cNvPicPr preferRelativeResize="0"/>
          <p:nvPr/>
        </p:nvPicPr>
        <p:blipFill rotWithShape="1">
          <a:blip r:embed="rId3">
            <a:alphaModFix/>
          </a:blip>
          <a:srcRect b="43032"/>
          <a:stretch/>
        </p:blipFill>
        <p:spPr>
          <a:xfrm>
            <a:off x="0" y="0"/>
            <a:ext cx="12026256" cy="6857997"/>
          </a:xfrm>
          <a:prstGeom prst="rect">
            <a:avLst/>
          </a:prstGeom>
          <a:noFill/>
          <a:ln>
            <a:noFill/>
          </a:ln>
        </p:spPr>
      </p:pic>
    </p:spTree>
    <p:extLst>
      <p:ext uri="{BB962C8B-B14F-4D97-AF65-F5344CB8AC3E}">
        <p14:creationId xmlns:p14="http://schemas.microsoft.com/office/powerpoint/2010/main" val="29658909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6"/>
          <p:cNvSpPr/>
          <p:nvPr/>
        </p:nvSpPr>
        <p:spPr>
          <a:xfrm>
            <a:off x="3415719" y="594737"/>
            <a:ext cx="1517600" cy="1517600"/>
          </a:xfrm>
          <a:prstGeom prst="ellipse">
            <a:avLst/>
          </a:prstGeom>
          <a:solidFill>
            <a:srgbClr val="990000"/>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lgn="ctr" defTabSz="1219170">
              <a:buClr>
                <a:srgbClr val="000000"/>
              </a:buClr>
            </a:pPr>
            <a:endParaRPr sz="2133" b="1" kern="0">
              <a:solidFill>
                <a:srgbClr val="000000"/>
              </a:solidFill>
              <a:latin typeface="Arial"/>
              <a:cs typeface="Arial"/>
              <a:sym typeface="Arial"/>
            </a:endParaRPr>
          </a:p>
        </p:txBody>
      </p:sp>
      <p:sp>
        <p:nvSpPr>
          <p:cNvPr id="72" name="Google Shape;72;p16"/>
          <p:cNvSpPr/>
          <p:nvPr/>
        </p:nvSpPr>
        <p:spPr>
          <a:xfrm>
            <a:off x="1297437" y="4201116"/>
            <a:ext cx="1517600" cy="1517600"/>
          </a:xfrm>
          <a:prstGeom prst="ellipse">
            <a:avLst/>
          </a:prstGeom>
          <a:solidFill>
            <a:srgbClr val="F1C232"/>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lgn="ctr" defTabSz="1219170">
              <a:buClr>
                <a:srgbClr val="000000"/>
              </a:buClr>
            </a:pPr>
            <a:endParaRPr sz="2133" b="1" kern="0">
              <a:solidFill>
                <a:srgbClr val="000000"/>
              </a:solidFill>
              <a:latin typeface="Arial"/>
              <a:cs typeface="Arial"/>
              <a:sym typeface="Arial"/>
            </a:endParaRPr>
          </a:p>
        </p:txBody>
      </p:sp>
      <p:sp>
        <p:nvSpPr>
          <p:cNvPr id="73" name="Google Shape;73;p16"/>
          <p:cNvSpPr/>
          <p:nvPr/>
        </p:nvSpPr>
        <p:spPr>
          <a:xfrm>
            <a:off x="5533964" y="4201116"/>
            <a:ext cx="1517600" cy="1517600"/>
          </a:xfrm>
          <a:prstGeom prst="ellipse">
            <a:avLst/>
          </a:prstGeom>
          <a:solidFill>
            <a:srgbClr val="3C78D8"/>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lgn="ctr" defTabSz="1219170">
              <a:buClr>
                <a:srgbClr val="000000"/>
              </a:buClr>
            </a:pPr>
            <a:endParaRPr sz="2133" b="1" kern="0">
              <a:solidFill>
                <a:srgbClr val="000000"/>
              </a:solidFill>
              <a:latin typeface="Arial"/>
              <a:cs typeface="Arial"/>
              <a:sym typeface="Arial"/>
            </a:endParaRPr>
          </a:p>
        </p:txBody>
      </p:sp>
      <p:sp>
        <p:nvSpPr>
          <p:cNvPr id="74" name="Google Shape;74;p16"/>
          <p:cNvSpPr/>
          <p:nvPr/>
        </p:nvSpPr>
        <p:spPr>
          <a:xfrm rot="10798885" flipH="1">
            <a:off x="1707693" y="1273772"/>
            <a:ext cx="4933200" cy="4935200"/>
          </a:xfrm>
          <a:prstGeom prst="arc">
            <a:avLst>
              <a:gd name="adj1" fmla="val 13704251"/>
              <a:gd name="adj2" fmla="val 18672246"/>
            </a:avLst>
          </a:prstGeom>
          <a:noFill/>
          <a:ln w="9525" cap="flat" cmpd="sng">
            <a:solidFill>
              <a:srgbClr val="595959"/>
            </a:solidFill>
            <a:prstDash val="dash"/>
            <a:round/>
            <a:headEnd type="triangle" w="sm" len="sm"/>
            <a:tailEnd type="triangl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 name="Google Shape;75;p16"/>
          <p:cNvSpPr/>
          <p:nvPr/>
        </p:nvSpPr>
        <p:spPr>
          <a:xfrm rot="3597053" flipH="1">
            <a:off x="1707628" y="1274079"/>
            <a:ext cx="4933477" cy="4935008"/>
          </a:xfrm>
          <a:prstGeom prst="arc">
            <a:avLst>
              <a:gd name="adj1" fmla="val 13704251"/>
              <a:gd name="adj2" fmla="val 18672246"/>
            </a:avLst>
          </a:prstGeom>
          <a:noFill/>
          <a:ln w="9525" cap="flat" cmpd="sng">
            <a:solidFill>
              <a:srgbClr val="595959"/>
            </a:solidFill>
            <a:prstDash val="dash"/>
            <a:round/>
            <a:headEnd type="triangle" w="sm" len="sm"/>
            <a:tailEnd type="triangl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 name="Google Shape;76;p16"/>
          <p:cNvSpPr/>
          <p:nvPr/>
        </p:nvSpPr>
        <p:spPr>
          <a:xfrm rot="-3602411" flipH="1">
            <a:off x="1707910" y="1274023"/>
            <a:ext cx="4933193" cy="4935085"/>
          </a:xfrm>
          <a:prstGeom prst="arc">
            <a:avLst>
              <a:gd name="adj1" fmla="val 13704251"/>
              <a:gd name="adj2" fmla="val 18672246"/>
            </a:avLst>
          </a:prstGeom>
          <a:noFill/>
          <a:ln w="9525" cap="flat" cmpd="sng">
            <a:solidFill>
              <a:srgbClr val="595959"/>
            </a:solidFill>
            <a:prstDash val="dash"/>
            <a:round/>
            <a:headEnd type="triangle" w="sm" len="sm"/>
            <a:tailEnd type="triangl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 name="Google Shape;77;p16"/>
          <p:cNvSpPr txBox="1"/>
          <p:nvPr/>
        </p:nvSpPr>
        <p:spPr>
          <a:xfrm>
            <a:off x="5211353" y="4485696"/>
            <a:ext cx="2162800" cy="948400"/>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lgn="ctr" defTabSz="1219170">
              <a:buClr>
                <a:srgbClr val="000000"/>
              </a:buClr>
            </a:pPr>
            <a:r>
              <a:rPr lang="en" sz="1867" b="1" kern="0">
                <a:solidFill>
                  <a:srgbClr val="FFFFFF"/>
                </a:solidFill>
                <a:latin typeface="Arial"/>
                <a:cs typeface="Arial"/>
                <a:sym typeface="Arial"/>
              </a:rPr>
              <a:t>PRACTICE</a:t>
            </a:r>
            <a:endParaRPr sz="1867" kern="0">
              <a:solidFill>
                <a:srgbClr val="FFFFFF"/>
              </a:solidFill>
              <a:latin typeface="Arial"/>
              <a:cs typeface="Arial"/>
              <a:sym typeface="Arial"/>
            </a:endParaRPr>
          </a:p>
        </p:txBody>
      </p:sp>
      <p:sp>
        <p:nvSpPr>
          <p:cNvPr id="78" name="Google Shape;78;p16"/>
          <p:cNvSpPr txBox="1"/>
          <p:nvPr/>
        </p:nvSpPr>
        <p:spPr>
          <a:xfrm>
            <a:off x="3092885" y="879085"/>
            <a:ext cx="2162800" cy="948400"/>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lgn="ctr" defTabSz="1219170">
              <a:buClr>
                <a:srgbClr val="000000"/>
              </a:buClr>
            </a:pPr>
            <a:r>
              <a:rPr lang="en" sz="1867" b="1" kern="0">
                <a:solidFill>
                  <a:srgbClr val="FFFFFF"/>
                </a:solidFill>
                <a:latin typeface="Arial"/>
                <a:cs typeface="Arial"/>
                <a:sym typeface="Arial"/>
              </a:rPr>
              <a:t>RESEARCH</a:t>
            </a:r>
            <a:endParaRPr sz="1867" kern="0">
              <a:solidFill>
                <a:srgbClr val="FFFFFF"/>
              </a:solidFill>
              <a:latin typeface="Arial"/>
              <a:cs typeface="Arial"/>
              <a:sym typeface="Arial"/>
            </a:endParaRPr>
          </a:p>
        </p:txBody>
      </p:sp>
      <p:sp>
        <p:nvSpPr>
          <p:cNvPr id="79" name="Google Shape;79;p16"/>
          <p:cNvSpPr txBox="1"/>
          <p:nvPr/>
        </p:nvSpPr>
        <p:spPr>
          <a:xfrm>
            <a:off x="974961" y="4485699"/>
            <a:ext cx="2162800" cy="948400"/>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lgn="ctr" defTabSz="1219170">
              <a:buClr>
                <a:srgbClr val="000000"/>
              </a:buClr>
            </a:pPr>
            <a:r>
              <a:rPr lang="en" sz="1867" b="1" kern="0">
                <a:solidFill>
                  <a:srgbClr val="FFFFFF"/>
                </a:solidFill>
                <a:latin typeface="Arial"/>
                <a:cs typeface="Arial"/>
                <a:sym typeface="Arial"/>
              </a:rPr>
              <a:t>EDUCATION</a:t>
            </a:r>
            <a:endParaRPr sz="1867" kern="0">
              <a:solidFill>
                <a:srgbClr val="FFFFFF"/>
              </a:solidFill>
              <a:latin typeface="Arial"/>
              <a:cs typeface="Arial"/>
              <a:sym typeface="Arial"/>
            </a:endParaRPr>
          </a:p>
        </p:txBody>
      </p:sp>
      <p:sp>
        <p:nvSpPr>
          <p:cNvPr id="80" name="Google Shape;80;p16"/>
          <p:cNvSpPr txBox="1"/>
          <p:nvPr/>
        </p:nvSpPr>
        <p:spPr>
          <a:xfrm>
            <a:off x="3323133" y="152635"/>
            <a:ext cx="1702800" cy="301600"/>
          </a:xfrm>
          <a:prstGeom prst="rect">
            <a:avLst/>
          </a:prstGeom>
          <a:solidFill>
            <a:srgbClr val="EFEFE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lgn="ctr" defTabSz="1219170">
              <a:buClr>
                <a:srgbClr val="000000"/>
              </a:buClr>
            </a:pPr>
            <a:r>
              <a:rPr lang="en" sz="800" i="1" kern="0">
                <a:solidFill>
                  <a:srgbClr val="000000"/>
                </a:solidFill>
                <a:latin typeface="Arial"/>
                <a:cs typeface="Arial"/>
                <a:sym typeface="Arial"/>
              </a:rPr>
              <a:t>Research Steering Committee</a:t>
            </a:r>
            <a:endParaRPr sz="1067" kern="0">
              <a:solidFill>
                <a:srgbClr val="000000"/>
              </a:solidFill>
              <a:latin typeface="Arial"/>
              <a:cs typeface="Arial"/>
              <a:sym typeface="Arial"/>
            </a:endParaRPr>
          </a:p>
        </p:txBody>
      </p:sp>
      <p:sp>
        <p:nvSpPr>
          <p:cNvPr id="81" name="Google Shape;81;p16"/>
          <p:cNvSpPr txBox="1"/>
          <p:nvPr/>
        </p:nvSpPr>
        <p:spPr>
          <a:xfrm>
            <a:off x="267267" y="4713967"/>
            <a:ext cx="787600" cy="492000"/>
          </a:xfrm>
          <a:prstGeom prst="rect">
            <a:avLst/>
          </a:prstGeom>
          <a:solidFill>
            <a:srgbClr val="F3F3F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lgn="r" defTabSz="1219170">
              <a:buClr>
                <a:srgbClr val="000000"/>
              </a:buClr>
            </a:pPr>
            <a:r>
              <a:rPr lang="en" sz="800" i="1" kern="0">
                <a:solidFill>
                  <a:srgbClr val="000000"/>
                </a:solidFill>
                <a:latin typeface="Arial"/>
                <a:cs typeface="Arial"/>
                <a:sym typeface="Arial"/>
              </a:rPr>
              <a:t>Education Steering Committee</a:t>
            </a:r>
            <a:endParaRPr sz="1067" kern="0">
              <a:solidFill>
                <a:srgbClr val="000000"/>
              </a:solidFill>
              <a:latin typeface="Arial"/>
              <a:cs typeface="Arial"/>
              <a:sym typeface="Arial"/>
            </a:endParaRPr>
          </a:p>
        </p:txBody>
      </p:sp>
      <p:sp>
        <p:nvSpPr>
          <p:cNvPr id="82" name="Google Shape;82;p16"/>
          <p:cNvSpPr txBox="1"/>
          <p:nvPr/>
        </p:nvSpPr>
        <p:spPr>
          <a:xfrm>
            <a:off x="7293567" y="4713833"/>
            <a:ext cx="787600" cy="492000"/>
          </a:xfrm>
          <a:prstGeom prst="rect">
            <a:avLst/>
          </a:prstGeom>
          <a:solidFill>
            <a:srgbClr val="F3F3F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r>
              <a:rPr lang="en" sz="800" i="1" kern="0">
                <a:solidFill>
                  <a:srgbClr val="000000"/>
                </a:solidFill>
                <a:latin typeface="Arial"/>
                <a:cs typeface="Arial"/>
                <a:sym typeface="Arial"/>
              </a:rPr>
              <a:t>Practice Steering Committee</a:t>
            </a:r>
            <a:endParaRPr sz="1067" kern="0">
              <a:solidFill>
                <a:srgbClr val="000000"/>
              </a:solidFill>
              <a:latin typeface="Arial"/>
              <a:cs typeface="Arial"/>
              <a:sym typeface="Arial"/>
            </a:endParaRPr>
          </a:p>
        </p:txBody>
      </p:sp>
      <p:sp>
        <p:nvSpPr>
          <p:cNvPr id="83" name="Google Shape;83;p16"/>
          <p:cNvSpPr txBox="1"/>
          <p:nvPr/>
        </p:nvSpPr>
        <p:spPr>
          <a:xfrm>
            <a:off x="2392567" y="2413467"/>
            <a:ext cx="1517600" cy="301600"/>
          </a:xfrm>
          <a:prstGeom prst="rect">
            <a:avLst/>
          </a:prstGeom>
          <a:solidFill>
            <a:srgbClr val="E06666"/>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lgn="ctr" defTabSz="1219170">
              <a:buClr>
                <a:srgbClr val="000000"/>
              </a:buClr>
            </a:pPr>
            <a:r>
              <a:rPr lang="en" sz="1000" b="1" kern="0">
                <a:solidFill>
                  <a:srgbClr val="FFFFFF"/>
                </a:solidFill>
                <a:latin typeface="Arial"/>
                <a:cs typeface="Arial"/>
                <a:sym typeface="Arial"/>
              </a:rPr>
              <a:t>Prof. Jenny Suckale</a:t>
            </a:r>
            <a:endParaRPr sz="1000" b="1" kern="0">
              <a:solidFill>
                <a:srgbClr val="FFFFFF"/>
              </a:solidFill>
              <a:latin typeface="Arial"/>
              <a:cs typeface="Arial"/>
              <a:sym typeface="Arial"/>
            </a:endParaRPr>
          </a:p>
        </p:txBody>
      </p:sp>
      <p:sp>
        <p:nvSpPr>
          <p:cNvPr id="84" name="Google Shape;84;p16"/>
          <p:cNvSpPr txBox="1"/>
          <p:nvPr/>
        </p:nvSpPr>
        <p:spPr>
          <a:xfrm>
            <a:off x="4006084" y="2405345"/>
            <a:ext cx="1950400" cy="301600"/>
          </a:xfrm>
          <a:prstGeom prst="rect">
            <a:avLst/>
          </a:prstGeom>
          <a:solidFill>
            <a:srgbClr val="E06666"/>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lgn="ctr" defTabSz="1219170">
              <a:buClr>
                <a:srgbClr val="000000"/>
              </a:buClr>
            </a:pPr>
            <a:r>
              <a:rPr lang="en" sz="1000" b="1" kern="0">
                <a:solidFill>
                  <a:srgbClr val="FFFFFF"/>
                </a:solidFill>
                <a:latin typeface="Arial"/>
                <a:cs typeface="Arial"/>
                <a:sym typeface="Arial"/>
              </a:rPr>
              <a:t>Prof. Gabrielle Wong-Parodi</a:t>
            </a:r>
            <a:endParaRPr sz="1000" b="1" kern="0">
              <a:solidFill>
                <a:srgbClr val="FFFFFF"/>
              </a:solidFill>
              <a:latin typeface="Arial"/>
              <a:cs typeface="Arial"/>
              <a:sym typeface="Arial"/>
            </a:endParaRPr>
          </a:p>
        </p:txBody>
      </p:sp>
      <p:sp>
        <p:nvSpPr>
          <p:cNvPr id="85" name="Google Shape;85;p16"/>
          <p:cNvSpPr txBox="1"/>
          <p:nvPr/>
        </p:nvSpPr>
        <p:spPr>
          <a:xfrm>
            <a:off x="3415767" y="5469051"/>
            <a:ext cx="1517600" cy="301600"/>
          </a:xfrm>
          <a:prstGeom prst="rect">
            <a:avLst/>
          </a:prstGeom>
          <a:solidFill>
            <a:srgbClr val="FFF2CC"/>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lgn="ctr" defTabSz="1219170">
              <a:buClr>
                <a:srgbClr val="000000"/>
              </a:buClr>
            </a:pPr>
            <a:r>
              <a:rPr lang="en" sz="1000" b="1" kern="0">
                <a:solidFill>
                  <a:srgbClr val="000000"/>
                </a:solidFill>
                <a:latin typeface="Arial"/>
                <a:cs typeface="Arial"/>
                <a:sym typeface="Arial"/>
              </a:rPr>
              <a:t>Derek Ouyang</a:t>
            </a:r>
            <a:endParaRPr sz="1000" b="1" kern="0">
              <a:solidFill>
                <a:srgbClr val="000000"/>
              </a:solidFill>
              <a:latin typeface="Arial"/>
              <a:cs typeface="Arial"/>
              <a:sym typeface="Arial"/>
            </a:endParaRPr>
          </a:p>
        </p:txBody>
      </p:sp>
      <p:sp>
        <p:nvSpPr>
          <p:cNvPr id="86" name="Google Shape;86;p16"/>
          <p:cNvSpPr txBox="1"/>
          <p:nvPr/>
        </p:nvSpPr>
        <p:spPr>
          <a:xfrm>
            <a:off x="4283784" y="2803433"/>
            <a:ext cx="1440400" cy="301600"/>
          </a:xfrm>
          <a:prstGeom prst="rect">
            <a:avLst/>
          </a:prstGeom>
          <a:solidFill>
            <a:srgbClr val="F4CCCC"/>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lgn="ctr" defTabSz="1219170">
              <a:buClr>
                <a:srgbClr val="000000"/>
              </a:buClr>
            </a:pPr>
            <a:r>
              <a:rPr lang="en" sz="1000" b="1" kern="0">
                <a:solidFill>
                  <a:srgbClr val="000000"/>
                </a:solidFill>
                <a:latin typeface="Arial"/>
                <a:cs typeface="Arial"/>
                <a:sym typeface="Arial"/>
              </a:rPr>
              <a:t>Postdoc Student</a:t>
            </a:r>
            <a:endParaRPr sz="1000" b="1" kern="0">
              <a:solidFill>
                <a:srgbClr val="000000"/>
              </a:solidFill>
              <a:latin typeface="Arial"/>
              <a:cs typeface="Arial"/>
              <a:sym typeface="Arial"/>
            </a:endParaRPr>
          </a:p>
        </p:txBody>
      </p:sp>
      <p:sp>
        <p:nvSpPr>
          <p:cNvPr id="87" name="Google Shape;87;p16"/>
          <p:cNvSpPr txBox="1"/>
          <p:nvPr/>
        </p:nvSpPr>
        <p:spPr>
          <a:xfrm>
            <a:off x="6568567" y="1869300"/>
            <a:ext cx="1702800" cy="1040800"/>
          </a:xfrm>
          <a:prstGeom prst="rect">
            <a:avLst/>
          </a:prstGeom>
          <a:noFill/>
          <a:ln>
            <a:noFill/>
          </a:ln>
        </p:spPr>
        <p:txBody>
          <a:bodyPr spcFirstLastPara="1" wrap="square" lIns="121900" tIns="121900" rIns="121900" bIns="121900" anchor="ctr" anchorCtr="0">
            <a:noAutofit/>
          </a:bodyPr>
          <a:lstStyle/>
          <a:p>
            <a:pPr defTabSz="1219170">
              <a:buClr>
                <a:srgbClr val="000000"/>
              </a:buClr>
            </a:pPr>
            <a:r>
              <a:rPr lang="en" sz="933" i="1" kern="0">
                <a:solidFill>
                  <a:srgbClr val="000000"/>
                </a:solidFill>
                <a:latin typeface="Arial"/>
                <a:cs typeface="Arial"/>
                <a:sym typeface="Arial"/>
              </a:rPr>
              <a:t>Researchers gain exposure to real-world stakeholders, problems, and data; community partners guide problem-focused research</a:t>
            </a:r>
            <a:endParaRPr sz="933" i="1" kern="0">
              <a:solidFill>
                <a:srgbClr val="000000"/>
              </a:solidFill>
              <a:latin typeface="Arial"/>
              <a:cs typeface="Arial"/>
              <a:sym typeface="Arial"/>
            </a:endParaRPr>
          </a:p>
        </p:txBody>
      </p:sp>
      <p:sp>
        <p:nvSpPr>
          <p:cNvPr id="88" name="Google Shape;88;p16"/>
          <p:cNvSpPr txBox="1"/>
          <p:nvPr/>
        </p:nvSpPr>
        <p:spPr>
          <a:xfrm>
            <a:off x="171267" y="1869333"/>
            <a:ext cx="1582400" cy="1040800"/>
          </a:xfrm>
          <a:prstGeom prst="rect">
            <a:avLst/>
          </a:prstGeom>
          <a:noFill/>
          <a:ln>
            <a:noFill/>
          </a:ln>
        </p:spPr>
        <p:txBody>
          <a:bodyPr spcFirstLastPara="1" wrap="square" lIns="121900" tIns="121900" rIns="121900" bIns="121900" anchor="ctr" anchorCtr="0">
            <a:noAutofit/>
          </a:bodyPr>
          <a:lstStyle/>
          <a:p>
            <a:pPr algn="r" defTabSz="1219170">
              <a:buClr>
                <a:srgbClr val="000000"/>
              </a:buClr>
            </a:pPr>
            <a:r>
              <a:rPr lang="en" sz="933" i="1" kern="0">
                <a:solidFill>
                  <a:srgbClr val="000000"/>
                </a:solidFill>
                <a:latin typeface="Arial"/>
                <a:cs typeface="Arial"/>
                <a:sym typeface="Arial"/>
              </a:rPr>
              <a:t>Researchers mentor course projects; students gain exposure to skills and opportunities in academic research</a:t>
            </a:r>
            <a:endParaRPr sz="933" i="1" kern="0">
              <a:solidFill>
                <a:srgbClr val="000000"/>
              </a:solidFill>
              <a:latin typeface="Arial"/>
              <a:cs typeface="Arial"/>
              <a:sym typeface="Arial"/>
            </a:endParaRPr>
          </a:p>
        </p:txBody>
      </p:sp>
      <p:sp>
        <p:nvSpPr>
          <p:cNvPr id="89" name="Google Shape;89;p16"/>
          <p:cNvSpPr txBox="1"/>
          <p:nvPr/>
        </p:nvSpPr>
        <p:spPr>
          <a:xfrm>
            <a:off x="2386067" y="6281733"/>
            <a:ext cx="3511200" cy="3968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933" i="1" kern="0">
                <a:solidFill>
                  <a:srgbClr val="000000"/>
                </a:solidFill>
                <a:latin typeface="Arial"/>
                <a:cs typeface="Arial"/>
                <a:sym typeface="Arial"/>
              </a:rPr>
              <a:t>Students learn from and support community partners; </a:t>
            </a:r>
            <a:endParaRPr sz="933" i="1" kern="0">
              <a:solidFill>
                <a:srgbClr val="000000"/>
              </a:solidFill>
              <a:latin typeface="Arial"/>
              <a:cs typeface="Arial"/>
              <a:sym typeface="Arial"/>
            </a:endParaRPr>
          </a:p>
          <a:p>
            <a:pPr algn="ctr" defTabSz="1219170">
              <a:buClr>
                <a:srgbClr val="000000"/>
              </a:buClr>
            </a:pPr>
            <a:r>
              <a:rPr lang="en" sz="933" i="1" kern="0">
                <a:solidFill>
                  <a:srgbClr val="000000"/>
                </a:solidFill>
                <a:latin typeface="Arial"/>
                <a:cs typeface="Arial"/>
                <a:sym typeface="Arial"/>
              </a:rPr>
              <a:t>partners provide career pathways</a:t>
            </a:r>
            <a:endParaRPr sz="933" i="1" kern="0">
              <a:solidFill>
                <a:srgbClr val="000000"/>
              </a:solidFill>
              <a:latin typeface="Arial"/>
              <a:cs typeface="Arial"/>
              <a:sym typeface="Arial"/>
            </a:endParaRPr>
          </a:p>
        </p:txBody>
      </p:sp>
      <p:sp>
        <p:nvSpPr>
          <p:cNvPr id="90" name="Google Shape;90;p16"/>
          <p:cNvSpPr txBox="1"/>
          <p:nvPr/>
        </p:nvSpPr>
        <p:spPr>
          <a:xfrm>
            <a:off x="2598051" y="2803433"/>
            <a:ext cx="1582400" cy="301600"/>
          </a:xfrm>
          <a:prstGeom prst="rect">
            <a:avLst/>
          </a:prstGeom>
          <a:solidFill>
            <a:srgbClr val="F4CCCC"/>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lgn="ctr" defTabSz="1219170">
              <a:buClr>
                <a:srgbClr val="000000"/>
              </a:buClr>
            </a:pPr>
            <a:r>
              <a:rPr lang="en" sz="1000" b="1" kern="0">
                <a:solidFill>
                  <a:srgbClr val="000000"/>
                </a:solidFill>
                <a:latin typeface="Arial"/>
                <a:cs typeface="Arial"/>
                <a:sym typeface="Arial"/>
              </a:rPr>
              <a:t>Research Assistants</a:t>
            </a:r>
            <a:endParaRPr sz="1000" b="1" kern="0">
              <a:solidFill>
                <a:srgbClr val="000000"/>
              </a:solidFill>
              <a:latin typeface="Arial"/>
              <a:cs typeface="Arial"/>
              <a:sym typeface="Arial"/>
            </a:endParaRPr>
          </a:p>
        </p:txBody>
      </p:sp>
      <p:sp>
        <p:nvSpPr>
          <p:cNvPr id="91" name="Google Shape;91;p16"/>
          <p:cNvSpPr txBox="1"/>
          <p:nvPr/>
        </p:nvSpPr>
        <p:spPr>
          <a:xfrm>
            <a:off x="3415767" y="5056684"/>
            <a:ext cx="1517600" cy="301600"/>
          </a:xfrm>
          <a:prstGeom prst="rect">
            <a:avLst/>
          </a:prstGeom>
          <a:solidFill>
            <a:srgbClr val="FFF2CC"/>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lgn="ctr" defTabSz="1219170">
              <a:buClr>
                <a:srgbClr val="000000"/>
              </a:buClr>
            </a:pPr>
            <a:r>
              <a:rPr lang="en" sz="1000" b="1" kern="0">
                <a:solidFill>
                  <a:srgbClr val="000000"/>
                </a:solidFill>
                <a:latin typeface="Arial"/>
                <a:cs typeface="Arial"/>
                <a:sym typeface="Arial"/>
              </a:rPr>
              <a:t>Teaching Assistants</a:t>
            </a:r>
            <a:endParaRPr sz="1000" b="1" kern="0">
              <a:solidFill>
                <a:srgbClr val="000000"/>
              </a:solidFill>
              <a:latin typeface="Arial"/>
              <a:cs typeface="Arial"/>
              <a:sym typeface="Arial"/>
            </a:endParaRPr>
          </a:p>
        </p:txBody>
      </p:sp>
      <p:grpSp>
        <p:nvGrpSpPr>
          <p:cNvPr id="92" name="Google Shape;92;p16"/>
          <p:cNvGrpSpPr/>
          <p:nvPr/>
        </p:nvGrpSpPr>
        <p:grpSpPr>
          <a:xfrm>
            <a:off x="2775997" y="3507424"/>
            <a:ext cx="2797880" cy="947379"/>
            <a:chOff x="3696523" y="2735991"/>
            <a:chExt cx="1752033" cy="1028567"/>
          </a:xfrm>
        </p:grpSpPr>
        <p:sp>
          <p:nvSpPr>
            <p:cNvPr id="93" name="Google Shape;93;p16"/>
            <p:cNvSpPr txBox="1"/>
            <p:nvPr/>
          </p:nvSpPr>
          <p:spPr>
            <a:xfrm>
              <a:off x="4346156" y="2735991"/>
              <a:ext cx="569100" cy="460200"/>
            </a:xfrm>
            <a:prstGeom prst="rect">
              <a:avLst/>
            </a:prstGeom>
            <a:solidFill>
              <a:srgbClr val="C9DAF8"/>
            </a:solidFill>
            <a:ln>
              <a:noFill/>
            </a:ln>
            <a:effectLst>
              <a:outerShdw blurRad="57150" dist="19050" dir="5400000" algn="bl" rotWithShape="0">
                <a:srgbClr val="000000">
                  <a:alpha val="50000"/>
                </a:srgbClr>
              </a:outerShdw>
            </a:effectLst>
          </p:spPr>
          <p:txBody>
            <a:bodyPr spcFirstLastPara="1" wrap="square" lIns="121900" tIns="36567" rIns="121900" bIns="121900" anchor="ctr" anchorCtr="0">
              <a:noAutofit/>
            </a:bodyPr>
            <a:lstStyle/>
            <a:p>
              <a:pPr algn="ctr" defTabSz="1219170">
                <a:buClr>
                  <a:srgbClr val="000000"/>
                </a:buClr>
              </a:pPr>
              <a:r>
                <a:rPr lang="en" sz="1000" b="1" kern="0">
                  <a:solidFill>
                    <a:srgbClr val="000000"/>
                  </a:solidFill>
                  <a:latin typeface="Arial"/>
                  <a:cs typeface="Arial"/>
                  <a:sym typeface="Arial"/>
                </a:rPr>
                <a:t>Nonprofit</a:t>
              </a:r>
              <a:endParaRPr sz="1000" b="1" kern="0">
                <a:solidFill>
                  <a:srgbClr val="000000"/>
                </a:solidFill>
                <a:latin typeface="Arial"/>
                <a:cs typeface="Arial"/>
                <a:sym typeface="Arial"/>
              </a:endParaRPr>
            </a:p>
          </p:txBody>
        </p:sp>
        <p:sp>
          <p:nvSpPr>
            <p:cNvPr id="94" name="Google Shape;94;p16"/>
            <p:cNvSpPr txBox="1"/>
            <p:nvPr/>
          </p:nvSpPr>
          <p:spPr>
            <a:xfrm>
              <a:off x="3696523" y="2735991"/>
              <a:ext cx="577500" cy="460200"/>
            </a:xfrm>
            <a:prstGeom prst="rect">
              <a:avLst/>
            </a:prstGeom>
            <a:solidFill>
              <a:srgbClr val="C9DAF8"/>
            </a:solidFill>
            <a:ln>
              <a:noFill/>
            </a:ln>
            <a:effectLst>
              <a:outerShdw blurRad="57150" dist="19050" dir="5400000" algn="bl" rotWithShape="0">
                <a:srgbClr val="000000">
                  <a:alpha val="50000"/>
                </a:srgbClr>
              </a:outerShdw>
            </a:effectLst>
          </p:spPr>
          <p:txBody>
            <a:bodyPr spcFirstLastPara="1" wrap="square" lIns="121900" tIns="36567" rIns="121900" bIns="121900" anchor="ctr" anchorCtr="0">
              <a:noAutofit/>
            </a:bodyPr>
            <a:lstStyle/>
            <a:p>
              <a:pPr algn="ctr" defTabSz="1219170">
                <a:buClr>
                  <a:srgbClr val="000000"/>
                </a:buClr>
              </a:pPr>
              <a:r>
                <a:rPr lang="en" sz="1000" b="1" kern="0">
                  <a:solidFill>
                    <a:srgbClr val="000000"/>
                  </a:solidFill>
                  <a:latin typeface="Arial"/>
                  <a:cs typeface="Arial"/>
                  <a:sym typeface="Arial"/>
                </a:rPr>
                <a:t>Committee</a:t>
              </a:r>
              <a:endParaRPr sz="1000" b="1" kern="0">
                <a:solidFill>
                  <a:srgbClr val="000000"/>
                </a:solidFill>
                <a:latin typeface="Arial"/>
                <a:cs typeface="Arial"/>
                <a:sym typeface="Arial"/>
              </a:endParaRPr>
            </a:p>
          </p:txBody>
        </p:sp>
        <p:sp>
          <p:nvSpPr>
            <p:cNvPr id="95" name="Google Shape;95;p16"/>
            <p:cNvSpPr txBox="1"/>
            <p:nvPr/>
          </p:nvSpPr>
          <p:spPr>
            <a:xfrm>
              <a:off x="4987456" y="2735991"/>
              <a:ext cx="461100" cy="460200"/>
            </a:xfrm>
            <a:prstGeom prst="rect">
              <a:avLst/>
            </a:prstGeom>
            <a:solidFill>
              <a:srgbClr val="C9DAF8"/>
            </a:solidFill>
            <a:ln>
              <a:noFill/>
            </a:ln>
            <a:effectLst>
              <a:outerShdw blurRad="57150" dist="19050" dir="5400000" algn="bl" rotWithShape="0">
                <a:srgbClr val="000000">
                  <a:alpha val="50000"/>
                </a:srgbClr>
              </a:outerShdw>
            </a:effectLst>
          </p:spPr>
          <p:txBody>
            <a:bodyPr spcFirstLastPara="1" wrap="square" lIns="121900" tIns="36567" rIns="121900" bIns="121900" anchor="ctr" anchorCtr="0">
              <a:noAutofit/>
            </a:bodyPr>
            <a:lstStyle/>
            <a:p>
              <a:pPr algn="ctr" defTabSz="1219170">
                <a:buClr>
                  <a:srgbClr val="000000"/>
                </a:buClr>
              </a:pPr>
              <a:r>
                <a:rPr lang="en" sz="1000" b="1" kern="0">
                  <a:solidFill>
                    <a:srgbClr val="000000"/>
                  </a:solidFill>
                  <a:latin typeface="Arial"/>
                  <a:cs typeface="Arial"/>
                  <a:sym typeface="Arial"/>
                </a:rPr>
                <a:t>City</a:t>
              </a:r>
              <a:endParaRPr sz="1000" b="1" kern="0">
                <a:solidFill>
                  <a:srgbClr val="000000"/>
                </a:solidFill>
                <a:latin typeface="Arial"/>
                <a:cs typeface="Arial"/>
                <a:sym typeface="Arial"/>
              </a:endParaRPr>
            </a:p>
          </p:txBody>
        </p:sp>
        <p:sp>
          <p:nvSpPr>
            <p:cNvPr id="96" name="Google Shape;96;p16"/>
            <p:cNvSpPr txBox="1"/>
            <p:nvPr/>
          </p:nvSpPr>
          <p:spPr>
            <a:xfrm>
              <a:off x="4305996" y="3304346"/>
              <a:ext cx="461100" cy="460200"/>
            </a:xfrm>
            <a:prstGeom prst="rect">
              <a:avLst/>
            </a:prstGeom>
            <a:solidFill>
              <a:srgbClr val="C9DAF8"/>
            </a:solidFill>
            <a:ln>
              <a:noFill/>
            </a:ln>
            <a:effectLst>
              <a:outerShdw blurRad="57150" dist="19050" dir="5400000" algn="bl" rotWithShape="0">
                <a:srgbClr val="000000">
                  <a:alpha val="50000"/>
                </a:srgbClr>
              </a:outerShdw>
            </a:effectLst>
          </p:spPr>
          <p:txBody>
            <a:bodyPr spcFirstLastPara="1" wrap="square" lIns="121900" tIns="36567" rIns="121900" bIns="121900" anchor="ctr" anchorCtr="0">
              <a:noAutofit/>
            </a:bodyPr>
            <a:lstStyle/>
            <a:p>
              <a:pPr algn="ctr" defTabSz="1219170">
                <a:buClr>
                  <a:srgbClr val="000000"/>
                </a:buClr>
              </a:pPr>
              <a:r>
                <a:rPr lang="en" sz="1000" b="1" kern="0">
                  <a:solidFill>
                    <a:srgbClr val="000000"/>
                  </a:solidFill>
                  <a:latin typeface="Arial"/>
                  <a:cs typeface="Arial"/>
                  <a:sym typeface="Arial"/>
                </a:rPr>
                <a:t>Agency</a:t>
              </a:r>
              <a:endParaRPr sz="1000" b="1" kern="0">
                <a:solidFill>
                  <a:srgbClr val="000000"/>
                </a:solidFill>
                <a:latin typeface="Arial"/>
                <a:cs typeface="Arial"/>
                <a:sym typeface="Arial"/>
              </a:endParaRPr>
            </a:p>
          </p:txBody>
        </p:sp>
        <p:sp>
          <p:nvSpPr>
            <p:cNvPr id="97" name="Google Shape;97;p16"/>
            <p:cNvSpPr txBox="1"/>
            <p:nvPr/>
          </p:nvSpPr>
          <p:spPr>
            <a:xfrm>
              <a:off x="3768694" y="3304346"/>
              <a:ext cx="461100" cy="460200"/>
            </a:xfrm>
            <a:prstGeom prst="rect">
              <a:avLst/>
            </a:prstGeom>
            <a:solidFill>
              <a:srgbClr val="C9DAF8"/>
            </a:solidFill>
            <a:ln>
              <a:noFill/>
            </a:ln>
            <a:effectLst>
              <a:outerShdw blurRad="57150" dist="19050" dir="5400000" algn="bl" rotWithShape="0">
                <a:srgbClr val="000000">
                  <a:alpha val="50000"/>
                </a:srgbClr>
              </a:outerShdw>
            </a:effectLst>
          </p:spPr>
          <p:txBody>
            <a:bodyPr spcFirstLastPara="1" wrap="square" lIns="121900" tIns="36567" rIns="121900" bIns="121900" anchor="ctr" anchorCtr="0">
              <a:noAutofit/>
            </a:bodyPr>
            <a:lstStyle/>
            <a:p>
              <a:pPr algn="ctr" defTabSz="1219170">
                <a:buClr>
                  <a:srgbClr val="000000"/>
                </a:buClr>
              </a:pPr>
              <a:r>
                <a:rPr lang="en" sz="1000" b="1" kern="0">
                  <a:solidFill>
                    <a:srgbClr val="000000"/>
                  </a:solidFill>
                  <a:latin typeface="Arial"/>
                  <a:cs typeface="Arial"/>
                  <a:sym typeface="Arial"/>
                </a:rPr>
                <a:t>County</a:t>
              </a:r>
              <a:endParaRPr sz="1000" b="1" kern="0">
                <a:solidFill>
                  <a:srgbClr val="000000"/>
                </a:solidFill>
                <a:latin typeface="Arial"/>
                <a:cs typeface="Arial"/>
                <a:sym typeface="Arial"/>
              </a:endParaRPr>
            </a:p>
          </p:txBody>
        </p:sp>
        <p:sp>
          <p:nvSpPr>
            <p:cNvPr id="98" name="Google Shape;98;p16"/>
            <p:cNvSpPr txBox="1"/>
            <p:nvPr/>
          </p:nvSpPr>
          <p:spPr>
            <a:xfrm>
              <a:off x="4843290" y="3304358"/>
              <a:ext cx="533100" cy="460200"/>
            </a:xfrm>
            <a:prstGeom prst="rect">
              <a:avLst/>
            </a:prstGeom>
            <a:solidFill>
              <a:srgbClr val="C9DAF8"/>
            </a:solidFill>
            <a:ln>
              <a:noFill/>
            </a:ln>
            <a:effectLst>
              <a:outerShdw blurRad="57150" dist="19050" dir="5400000" algn="bl" rotWithShape="0">
                <a:srgbClr val="000000">
                  <a:alpha val="50000"/>
                </a:srgbClr>
              </a:outerShdw>
            </a:effectLst>
          </p:spPr>
          <p:txBody>
            <a:bodyPr spcFirstLastPara="1" wrap="square" lIns="121900" tIns="36567" rIns="121900" bIns="121900" anchor="ctr" anchorCtr="0">
              <a:noAutofit/>
            </a:bodyPr>
            <a:lstStyle/>
            <a:p>
              <a:pPr algn="ctr" defTabSz="1219170">
                <a:buClr>
                  <a:srgbClr val="000000"/>
                </a:buClr>
              </a:pPr>
              <a:r>
                <a:rPr lang="en" sz="1000" b="1" kern="0">
                  <a:solidFill>
                    <a:srgbClr val="000000"/>
                  </a:solidFill>
                  <a:latin typeface="Arial"/>
                  <a:cs typeface="Arial"/>
                  <a:sym typeface="Arial"/>
                </a:rPr>
                <a:t>Industry</a:t>
              </a:r>
              <a:endParaRPr sz="1000" b="1" kern="0">
                <a:solidFill>
                  <a:srgbClr val="000000"/>
                </a:solidFill>
                <a:latin typeface="Arial"/>
                <a:cs typeface="Arial"/>
                <a:sym typeface="Arial"/>
              </a:endParaRPr>
            </a:p>
          </p:txBody>
        </p:sp>
      </p:grpSp>
      <p:cxnSp>
        <p:nvCxnSpPr>
          <p:cNvPr id="99" name="Google Shape;99;p16"/>
          <p:cNvCxnSpPr>
            <a:stCxn id="71" idx="0"/>
            <a:endCxn id="80" idx="2"/>
          </p:cNvCxnSpPr>
          <p:nvPr/>
        </p:nvCxnSpPr>
        <p:spPr>
          <a:xfrm rot="-5400000">
            <a:off x="4104719" y="524137"/>
            <a:ext cx="140400" cy="800"/>
          </a:xfrm>
          <a:prstGeom prst="bentConnector3">
            <a:avLst>
              <a:gd name="adj1" fmla="val 50036"/>
            </a:avLst>
          </a:prstGeom>
          <a:noFill/>
          <a:ln w="9525" cap="flat" cmpd="sng">
            <a:solidFill>
              <a:srgbClr val="999999"/>
            </a:solidFill>
            <a:prstDash val="solid"/>
            <a:round/>
            <a:headEnd type="none" w="med" len="med"/>
            <a:tailEnd type="none" w="med" len="med"/>
          </a:ln>
        </p:spPr>
      </p:cxnSp>
      <p:cxnSp>
        <p:nvCxnSpPr>
          <p:cNvPr id="100" name="Google Shape;100;p16"/>
          <p:cNvCxnSpPr>
            <a:stCxn id="81" idx="3"/>
            <a:endCxn id="72" idx="2"/>
          </p:cNvCxnSpPr>
          <p:nvPr/>
        </p:nvCxnSpPr>
        <p:spPr>
          <a:xfrm>
            <a:off x="1054867" y="4959967"/>
            <a:ext cx="242400" cy="800"/>
          </a:xfrm>
          <a:prstGeom prst="bentConnector3">
            <a:avLst>
              <a:gd name="adj1" fmla="val 50035"/>
            </a:avLst>
          </a:prstGeom>
          <a:noFill/>
          <a:ln w="9525" cap="flat" cmpd="sng">
            <a:solidFill>
              <a:srgbClr val="999999"/>
            </a:solidFill>
            <a:prstDash val="solid"/>
            <a:round/>
            <a:headEnd type="none" w="med" len="med"/>
            <a:tailEnd type="none" w="med" len="med"/>
          </a:ln>
        </p:spPr>
      </p:cxnSp>
      <p:cxnSp>
        <p:nvCxnSpPr>
          <p:cNvPr id="101" name="Google Shape;101;p16"/>
          <p:cNvCxnSpPr>
            <a:stCxn id="73" idx="6"/>
            <a:endCxn id="82" idx="1"/>
          </p:cNvCxnSpPr>
          <p:nvPr/>
        </p:nvCxnSpPr>
        <p:spPr>
          <a:xfrm>
            <a:off x="7051564" y="4959916"/>
            <a:ext cx="242000" cy="800"/>
          </a:xfrm>
          <a:prstGeom prst="bentConnector3">
            <a:avLst>
              <a:gd name="adj1" fmla="val 50001"/>
            </a:avLst>
          </a:prstGeom>
          <a:noFill/>
          <a:ln w="9525" cap="flat" cmpd="sng">
            <a:solidFill>
              <a:srgbClr val="999999"/>
            </a:solidFill>
            <a:prstDash val="solid"/>
            <a:round/>
            <a:headEnd type="none" w="med" len="med"/>
            <a:tailEnd type="none" w="med" len="med"/>
          </a:ln>
        </p:spPr>
      </p:cxnSp>
      <p:sp>
        <p:nvSpPr>
          <p:cNvPr id="102" name="Google Shape;102;p16"/>
          <p:cNvSpPr txBox="1"/>
          <p:nvPr/>
        </p:nvSpPr>
        <p:spPr>
          <a:xfrm>
            <a:off x="3323067" y="2111863"/>
            <a:ext cx="1702800" cy="3016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800" i="1" kern="0">
                <a:solidFill>
                  <a:srgbClr val="000000"/>
                </a:solidFill>
                <a:latin typeface="Arial"/>
                <a:cs typeface="Arial"/>
                <a:sym typeface="Arial"/>
              </a:rPr>
              <a:t>Principal Investigators</a:t>
            </a:r>
            <a:endParaRPr sz="800" i="1" kern="0">
              <a:solidFill>
                <a:srgbClr val="000000"/>
              </a:solidFill>
              <a:latin typeface="Arial"/>
              <a:cs typeface="Arial"/>
              <a:sym typeface="Arial"/>
            </a:endParaRPr>
          </a:p>
        </p:txBody>
      </p:sp>
      <p:sp>
        <p:nvSpPr>
          <p:cNvPr id="103" name="Google Shape;103;p16"/>
          <p:cNvSpPr txBox="1"/>
          <p:nvPr/>
        </p:nvSpPr>
        <p:spPr>
          <a:xfrm>
            <a:off x="3323067" y="5770663"/>
            <a:ext cx="1702800" cy="3016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800" i="1" kern="0">
                <a:solidFill>
                  <a:srgbClr val="000000"/>
                </a:solidFill>
                <a:latin typeface="Arial"/>
                <a:cs typeface="Arial"/>
                <a:sym typeface="Arial"/>
              </a:rPr>
              <a:t>Partnership Navigator</a:t>
            </a:r>
            <a:endParaRPr sz="800" i="1" kern="0">
              <a:solidFill>
                <a:srgbClr val="000000"/>
              </a:solidFill>
              <a:latin typeface="Arial"/>
              <a:cs typeface="Arial"/>
              <a:sym typeface="Arial"/>
            </a:endParaRPr>
          </a:p>
        </p:txBody>
      </p:sp>
      <p:sp>
        <p:nvSpPr>
          <p:cNvPr id="104" name="Google Shape;104;p16"/>
          <p:cNvSpPr txBox="1"/>
          <p:nvPr/>
        </p:nvSpPr>
        <p:spPr>
          <a:xfrm>
            <a:off x="3415767" y="4644317"/>
            <a:ext cx="1517600" cy="301600"/>
          </a:xfrm>
          <a:prstGeom prst="rect">
            <a:avLst/>
          </a:prstGeom>
          <a:solidFill>
            <a:srgbClr val="FFF2CC"/>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lgn="ctr" defTabSz="1219170">
              <a:buClr>
                <a:srgbClr val="000000"/>
              </a:buClr>
            </a:pPr>
            <a:r>
              <a:rPr lang="en" sz="1000" b="1" kern="0">
                <a:solidFill>
                  <a:srgbClr val="000000"/>
                </a:solidFill>
                <a:latin typeface="Arial"/>
                <a:cs typeface="Arial"/>
                <a:sym typeface="Arial"/>
              </a:rPr>
              <a:t>Students</a:t>
            </a:r>
            <a:endParaRPr sz="1000" b="1" kern="0">
              <a:solidFill>
                <a:srgbClr val="000000"/>
              </a:solidFill>
              <a:latin typeface="Arial"/>
              <a:cs typeface="Arial"/>
              <a:sym typeface="Arial"/>
            </a:endParaRPr>
          </a:p>
        </p:txBody>
      </p:sp>
      <p:sp>
        <p:nvSpPr>
          <p:cNvPr id="105" name="Google Shape;105;p16"/>
          <p:cNvSpPr txBox="1"/>
          <p:nvPr/>
        </p:nvSpPr>
        <p:spPr>
          <a:xfrm>
            <a:off x="3322900" y="3225980"/>
            <a:ext cx="1702800" cy="3016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800" i="1" kern="0">
                <a:solidFill>
                  <a:srgbClr val="000000"/>
                </a:solidFill>
                <a:latin typeface="Arial"/>
                <a:cs typeface="Arial"/>
                <a:sym typeface="Arial"/>
              </a:rPr>
              <a:t>External Partners</a:t>
            </a:r>
            <a:endParaRPr sz="800" i="1" kern="0">
              <a:solidFill>
                <a:srgbClr val="000000"/>
              </a:solidFill>
              <a:latin typeface="Arial"/>
              <a:cs typeface="Arial"/>
              <a:sym typeface="Arial"/>
            </a:endParaRPr>
          </a:p>
        </p:txBody>
      </p:sp>
      <p:sp>
        <p:nvSpPr>
          <p:cNvPr id="106" name="Google Shape;106;p16"/>
          <p:cNvSpPr txBox="1"/>
          <p:nvPr/>
        </p:nvSpPr>
        <p:spPr>
          <a:xfrm>
            <a:off x="9618567" y="331633"/>
            <a:ext cx="2162800" cy="6948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b="1" kern="0">
                <a:solidFill>
                  <a:srgbClr val="000000"/>
                </a:solidFill>
                <a:latin typeface="Arial"/>
                <a:cs typeface="Arial"/>
                <a:sym typeface="Arial"/>
              </a:rPr>
              <a:t>bay.stanford.edu</a:t>
            </a:r>
            <a:endParaRPr sz="1867" b="1" kern="0">
              <a:solidFill>
                <a:srgbClr val="000000"/>
              </a:solidFill>
              <a:latin typeface="Arial"/>
              <a:cs typeface="Arial"/>
              <a:sym typeface="Arial"/>
            </a:endParaRPr>
          </a:p>
          <a:p>
            <a:pPr defTabSz="1219170">
              <a:buClr>
                <a:srgbClr val="000000"/>
              </a:buClr>
            </a:pPr>
            <a:endParaRPr sz="1867" kern="0">
              <a:solidFill>
                <a:srgbClr val="000000"/>
              </a:solidFill>
              <a:latin typeface="Arial"/>
              <a:cs typeface="Arial"/>
              <a:sym typeface="Arial"/>
            </a:endParaRPr>
          </a:p>
        </p:txBody>
      </p:sp>
    </p:spTree>
    <p:extLst>
      <p:ext uri="{BB962C8B-B14F-4D97-AF65-F5344CB8AC3E}">
        <p14:creationId xmlns:p14="http://schemas.microsoft.com/office/powerpoint/2010/main" val="39360765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7"/>
          <p:cNvSpPr/>
          <p:nvPr/>
        </p:nvSpPr>
        <p:spPr>
          <a:xfrm>
            <a:off x="3415719" y="594737"/>
            <a:ext cx="1517600" cy="1517600"/>
          </a:xfrm>
          <a:prstGeom prst="ellipse">
            <a:avLst/>
          </a:prstGeom>
          <a:solidFill>
            <a:srgbClr val="990000"/>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lgn="ctr" defTabSz="1219170">
              <a:buClr>
                <a:srgbClr val="000000"/>
              </a:buClr>
            </a:pPr>
            <a:endParaRPr sz="2133" b="1" kern="0">
              <a:solidFill>
                <a:srgbClr val="000000"/>
              </a:solidFill>
              <a:latin typeface="Arial"/>
              <a:cs typeface="Arial"/>
              <a:sym typeface="Arial"/>
            </a:endParaRPr>
          </a:p>
        </p:txBody>
      </p:sp>
      <p:sp>
        <p:nvSpPr>
          <p:cNvPr id="112" name="Google Shape;112;p17"/>
          <p:cNvSpPr/>
          <p:nvPr/>
        </p:nvSpPr>
        <p:spPr>
          <a:xfrm>
            <a:off x="1297437" y="4201116"/>
            <a:ext cx="1517600" cy="1517600"/>
          </a:xfrm>
          <a:prstGeom prst="ellipse">
            <a:avLst/>
          </a:prstGeom>
          <a:solidFill>
            <a:srgbClr val="F1C232"/>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lgn="ctr" defTabSz="1219170">
              <a:buClr>
                <a:srgbClr val="000000"/>
              </a:buClr>
            </a:pPr>
            <a:endParaRPr sz="2133" b="1" kern="0">
              <a:solidFill>
                <a:srgbClr val="000000"/>
              </a:solidFill>
              <a:latin typeface="Arial"/>
              <a:cs typeface="Arial"/>
              <a:sym typeface="Arial"/>
            </a:endParaRPr>
          </a:p>
        </p:txBody>
      </p:sp>
      <p:sp>
        <p:nvSpPr>
          <p:cNvPr id="113" name="Google Shape;113;p17"/>
          <p:cNvSpPr/>
          <p:nvPr/>
        </p:nvSpPr>
        <p:spPr>
          <a:xfrm>
            <a:off x="5533964" y="4201116"/>
            <a:ext cx="1517600" cy="1517600"/>
          </a:xfrm>
          <a:prstGeom prst="ellipse">
            <a:avLst/>
          </a:prstGeom>
          <a:solidFill>
            <a:srgbClr val="3C78D8"/>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lgn="ctr" defTabSz="1219170">
              <a:buClr>
                <a:srgbClr val="000000"/>
              </a:buClr>
            </a:pPr>
            <a:endParaRPr sz="2133" b="1" kern="0">
              <a:solidFill>
                <a:srgbClr val="000000"/>
              </a:solidFill>
              <a:latin typeface="Arial"/>
              <a:cs typeface="Arial"/>
              <a:sym typeface="Arial"/>
            </a:endParaRPr>
          </a:p>
        </p:txBody>
      </p:sp>
      <p:sp>
        <p:nvSpPr>
          <p:cNvPr id="114" name="Google Shape;114;p17"/>
          <p:cNvSpPr/>
          <p:nvPr/>
        </p:nvSpPr>
        <p:spPr>
          <a:xfrm rot="10798885" flipH="1">
            <a:off x="1707693" y="1273772"/>
            <a:ext cx="4933200" cy="4935200"/>
          </a:xfrm>
          <a:prstGeom prst="arc">
            <a:avLst>
              <a:gd name="adj1" fmla="val 13704251"/>
              <a:gd name="adj2" fmla="val 18672246"/>
            </a:avLst>
          </a:prstGeom>
          <a:noFill/>
          <a:ln w="9525" cap="flat" cmpd="sng">
            <a:solidFill>
              <a:srgbClr val="595959"/>
            </a:solidFill>
            <a:prstDash val="dash"/>
            <a:round/>
            <a:headEnd type="triangle" w="sm" len="sm"/>
            <a:tailEnd type="triangl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 name="Google Shape;115;p17"/>
          <p:cNvSpPr/>
          <p:nvPr/>
        </p:nvSpPr>
        <p:spPr>
          <a:xfrm rot="3597053" flipH="1">
            <a:off x="1707628" y="1274079"/>
            <a:ext cx="4933477" cy="4935008"/>
          </a:xfrm>
          <a:prstGeom prst="arc">
            <a:avLst>
              <a:gd name="adj1" fmla="val 13704251"/>
              <a:gd name="adj2" fmla="val 18672246"/>
            </a:avLst>
          </a:prstGeom>
          <a:noFill/>
          <a:ln w="9525" cap="flat" cmpd="sng">
            <a:solidFill>
              <a:srgbClr val="595959"/>
            </a:solidFill>
            <a:prstDash val="dash"/>
            <a:round/>
            <a:headEnd type="triangle" w="sm" len="sm"/>
            <a:tailEnd type="triangl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 name="Google Shape;116;p17"/>
          <p:cNvSpPr/>
          <p:nvPr/>
        </p:nvSpPr>
        <p:spPr>
          <a:xfrm rot="-3602411" flipH="1">
            <a:off x="1707910" y="1274023"/>
            <a:ext cx="4933193" cy="4935085"/>
          </a:xfrm>
          <a:prstGeom prst="arc">
            <a:avLst>
              <a:gd name="adj1" fmla="val 13704251"/>
              <a:gd name="adj2" fmla="val 18672246"/>
            </a:avLst>
          </a:prstGeom>
          <a:noFill/>
          <a:ln w="9525" cap="flat" cmpd="sng">
            <a:solidFill>
              <a:srgbClr val="595959"/>
            </a:solidFill>
            <a:prstDash val="dash"/>
            <a:round/>
            <a:headEnd type="triangle" w="sm" len="sm"/>
            <a:tailEnd type="triangl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 name="Google Shape;117;p17"/>
          <p:cNvSpPr txBox="1"/>
          <p:nvPr/>
        </p:nvSpPr>
        <p:spPr>
          <a:xfrm>
            <a:off x="5211353" y="4485696"/>
            <a:ext cx="2162800" cy="948400"/>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lgn="ctr" defTabSz="1219170">
              <a:buClr>
                <a:srgbClr val="000000"/>
              </a:buClr>
            </a:pPr>
            <a:r>
              <a:rPr lang="en" sz="1867" b="1" kern="0">
                <a:solidFill>
                  <a:srgbClr val="FFFFFF"/>
                </a:solidFill>
                <a:latin typeface="Arial"/>
                <a:cs typeface="Arial"/>
                <a:sym typeface="Arial"/>
              </a:rPr>
              <a:t>PRACTICE</a:t>
            </a:r>
            <a:endParaRPr sz="1867" kern="0">
              <a:solidFill>
                <a:srgbClr val="FFFFFF"/>
              </a:solidFill>
              <a:latin typeface="Arial"/>
              <a:cs typeface="Arial"/>
              <a:sym typeface="Arial"/>
            </a:endParaRPr>
          </a:p>
        </p:txBody>
      </p:sp>
      <p:sp>
        <p:nvSpPr>
          <p:cNvPr id="118" name="Google Shape;118;p17"/>
          <p:cNvSpPr txBox="1"/>
          <p:nvPr/>
        </p:nvSpPr>
        <p:spPr>
          <a:xfrm>
            <a:off x="3092885" y="879085"/>
            <a:ext cx="2162800" cy="948400"/>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lgn="ctr" defTabSz="1219170">
              <a:buClr>
                <a:srgbClr val="000000"/>
              </a:buClr>
            </a:pPr>
            <a:r>
              <a:rPr lang="en" sz="1867" b="1" kern="0">
                <a:solidFill>
                  <a:srgbClr val="FFFFFF"/>
                </a:solidFill>
                <a:latin typeface="Arial"/>
                <a:cs typeface="Arial"/>
                <a:sym typeface="Arial"/>
              </a:rPr>
              <a:t>RESEARCH</a:t>
            </a:r>
            <a:endParaRPr sz="1867" kern="0">
              <a:solidFill>
                <a:srgbClr val="FFFFFF"/>
              </a:solidFill>
              <a:latin typeface="Arial"/>
              <a:cs typeface="Arial"/>
              <a:sym typeface="Arial"/>
            </a:endParaRPr>
          </a:p>
        </p:txBody>
      </p:sp>
      <p:sp>
        <p:nvSpPr>
          <p:cNvPr id="119" name="Google Shape;119;p17"/>
          <p:cNvSpPr txBox="1"/>
          <p:nvPr/>
        </p:nvSpPr>
        <p:spPr>
          <a:xfrm>
            <a:off x="974961" y="4485699"/>
            <a:ext cx="2162800" cy="948400"/>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lgn="ctr" defTabSz="1219170">
              <a:buClr>
                <a:srgbClr val="000000"/>
              </a:buClr>
            </a:pPr>
            <a:r>
              <a:rPr lang="en" sz="1867" b="1" kern="0">
                <a:solidFill>
                  <a:srgbClr val="FFFFFF"/>
                </a:solidFill>
                <a:latin typeface="Arial"/>
                <a:cs typeface="Arial"/>
                <a:sym typeface="Arial"/>
              </a:rPr>
              <a:t>EDUCATION</a:t>
            </a:r>
            <a:endParaRPr sz="1867" kern="0">
              <a:solidFill>
                <a:srgbClr val="FFFFFF"/>
              </a:solidFill>
              <a:latin typeface="Arial"/>
              <a:cs typeface="Arial"/>
              <a:sym typeface="Arial"/>
            </a:endParaRPr>
          </a:p>
        </p:txBody>
      </p:sp>
      <p:sp>
        <p:nvSpPr>
          <p:cNvPr id="120" name="Google Shape;120;p17"/>
          <p:cNvSpPr txBox="1"/>
          <p:nvPr/>
        </p:nvSpPr>
        <p:spPr>
          <a:xfrm>
            <a:off x="3323133" y="152635"/>
            <a:ext cx="1702800" cy="301600"/>
          </a:xfrm>
          <a:prstGeom prst="rect">
            <a:avLst/>
          </a:prstGeom>
          <a:solidFill>
            <a:srgbClr val="EFEFE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lgn="ctr" defTabSz="1219170">
              <a:buClr>
                <a:srgbClr val="000000"/>
              </a:buClr>
            </a:pPr>
            <a:r>
              <a:rPr lang="en" sz="800" i="1" kern="0">
                <a:solidFill>
                  <a:srgbClr val="000000"/>
                </a:solidFill>
                <a:latin typeface="Arial"/>
                <a:cs typeface="Arial"/>
                <a:sym typeface="Arial"/>
              </a:rPr>
              <a:t>Research Steering Committee</a:t>
            </a:r>
            <a:endParaRPr sz="1067" kern="0">
              <a:solidFill>
                <a:srgbClr val="000000"/>
              </a:solidFill>
              <a:latin typeface="Arial"/>
              <a:cs typeface="Arial"/>
              <a:sym typeface="Arial"/>
            </a:endParaRPr>
          </a:p>
        </p:txBody>
      </p:sp>
      <p:sp>
        <p:nvSpPr>
          <p:cNvPr id="121" name="Google Shape;121;p17"/>
          <p:cNvSpPr txBox="1"/>
          <p:nvPr/>
        </p:nvSpPr>
        <p:spPr>
          <a:xfrm>
            <a:off x="267267" y="4713967"/>
            <a:ext cx="787600" cy="492000"/>
          </a:xfrm>
          <a:prstGeom prst="rect">
            <a:avLst/>
          </a:prstGeom>
          <a:solidFill>
            <a:srgbClr val="F3F3F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lgn="r" defTabSz="1219170">
              <a:buClr>
                <a:srgbClr val="000000"/>
              </a:buClr>
            </a:pPr>
            <a:r>
              <a:rPr lang="en" sz="800" i="1" kern="0">
                <a:solidFill>
                  <a:srgbClr val="000000"/>
                </a:solidFill>
                <a:latin typeface="Arial"/>
                <a:cs typeface="Arial"/>
                <a:sym typeface="Arial"/>
              </a:rPr>
              <a:t>Education Steering Committee</a:t>
            </a:r>
            <a:endParaRPr sz="1067" kern="0">
              <a:solidFill>
                <a:srgbClr val="000000"/>
              </a:solidFill>
              <a:latin typeface="Arial"/>
              <a:cs typeface="Arial"/>
              <a:sym typeface="Arial"/>
            </a:endParaRPr>
          </a:p>
        </p:txBody>
      </p:sp>
      <p:sp>
        <p:nvSpPr>
          <p:cNvPr id="122" name="Google Shape;122;p17"/>
          <p:cNvSpPr txBox="1"/>
          <p:nvPr/>
        </p:nvSpPr>
        <p:spPr>
          <a:xfrm>
            <a:off x="7293567" y="4713833"/>
            <a:ext cx="787600" cy="492000"/>
          </a:xfrm>
          <a:prstGeom prst="rect">
            <a:avLst/>
          </a:prstGeom>
          <a:solidFill>
            <a:srgbClr val="F3F3F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r>
              <a:rPr lang="en" sz="800" i="1" kern="0">
                <a:solidFill>
                  <a:srgbClr val="000000"/>
                </a:solidFill>
                <a:latin typeface="Arial"/>
                <a:cs typeface="Arial"/>
                <a:sym typeface="Arial"/>
              </a:rPr>
              <a:t>Practice Steering Committee</a:t>
            </a:r>
            <a:endParaRPr sz="1067" kern="0">
              <a:solidFill>
                <a:srgbClr val="000000"/>
              </a:solidFill>
              <a:latin typeface="Arial"/>
              <a:cs typeface="Arial"/>
              <a:sym typeface="Arial"/>
            </a:endParaRPr>
          </a:p>
        </p:txBody>
      </p:sp>
      <p:sp>
        <p:nvSpPr>
          <p:cNvPr id="123" name="Google Shape;123;p17"/>
          <p:cNvSpPr txBox="1"/>
          <p:nvPr/>
        </p:nvSpPr>
        <p:spPr>
          <a:xfrm>
            <a:off x="2392567" y="2413467"/>
            <a:ext cx="1517600" cy="301600"/>
          </a:xfrm>
          <a:prstGeom prst="rect">
            <a:avLst/>
          </a:prstGeom>
          <a:solidFill>
            <a:srgbClr val="E06666"/>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lgn="ctr" defTabSz="1219170">
              <a:buClr>
                <a:srgbClr val="000000"/>
              </a:buClr>
            </a:pPr>
            <a:r>
              <a:rPr lang="en" sz="1000" b="1" kern="0">
                <a:solidFill>
                  <a:srgbClr val="FFFFFF"/>
                </a:solidFill>
                <a:latin typeface="Arial"/>
                <a:cs typeface="Arial"/>
                <a:sym typeface="Arial"/>
              </a:rPr>
              <a:t>Prof. Jenny Suckale</a:t>
            </a:r>
            <a:endParaRPr sz="1000" b="1" kern="0">
              <a:solidFill>
                <a:srgbClr val="FFFFFF"/>
              </a:solidFill>
              <a:latin typeface="Arial"/>
              <a:cs typeface="Arial"/>
              <a:sym typeface="Arial"/>
            </a:endParaRPr>
          </a:p>
        </p:txBody>
      </p:sp>
      <p:sp>
        <p:nvSpPr>
          <p:cNvPr id="124" name="Google Shape;124;p17"/>
          <p:cNvSpPr txBox="1"/>
          <p:nvPr/>
        </p:nvSpPr>
        <p:spPr>
          <a:xfrm>
            <a:off x="4006084" y="2405345"/>
            <a:ext cx="1950400" cy="301600"/>
          </a:xfrm>
          <a:prstGeom prst="rect">
            <a:avLst/>
          </a:prstGeom>
          <a:solidFill>
            <a:srgbClr val="E06666"/>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lgn="ctr" defTabSz="1219170">
              <a:buClr>
                <a:srgbClr val="000000"/>
              </a:buClr>
            </a:pPr>
            <a:r>
              <a:rPr lang="en" sz="1000" b="1" kern="0">
                <a:solidFill>
                  <a:srgbClr val="FFFFFF"/>
                </a:solidFill>
                <a:latin typeface="Arial"/>
                <a:cs typeface="Arial"/>
                <a:sym typeface="Arial"/>
              </a:rPr>
              <a:t>Prof. Gabrielle Wong-Parodi</a:t>
            </a:r>
            <a:endParaRPr sz="1000" b="1" kern="0">
              <a:solidFill>
                <a:srgbClr val="FFFFFF"/>
              </a:solidFill>
              <a:latin typeface="Arial"/>
              <a:cs typeface="Arial"/>
              <a:sym typeface="Arial"/>
            </a:endParaRPr>
          </a:p>
        </p:txBody>
      </p:sp>
      <p:sp>
        <p:nvSpPr>
          <p:cNvPr id="125" name="Google Shape;125;p17"/>
          <p:cNvSpPr txBox="1"/>
          <p:nvPr/>
        </p:nvSpPr>
        <p:spPr>
          <a:xfrm>
            <a:off x="3415767" y="5469051"/>
            <a:ext cx="1517600" cy="301600"/>
          </a:xfrm>
          <a:prstGeom prst="rect">
            <a:avLst/>
          </a:prstGeom>
          <a:solidFill>
            <a:srgbClr val="FFF2CC"/>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lgn="ctr" defTabSz="1219170">
              <a:buClr>
                <a:srgbClr val="000000"/>
              </a:buClr>
            </a:pPr>
            <a:r>
              <a:rPr lang="en" sz="1000" b="1" kern="0">
                <a:solidFill>
                  <a:srgbClr val="000000"/>
                </a:solidFill>
                <a:latin typeface="Arial"/>
                <a:cs typeface="Arial"/>
                <a:sym typeface="Arial"/>
              </a:rPr>
              <a:t>Derek Ouyang</a:t>
            </a:r>
            <a:endParaRPr sz="1000" b="1" kern="0">
              <a:solidFill>
                <a:srgbClr val="000000"/>
              </a:solidFill>
              <a:latin typeface="Arial"/>
              <a:cs typeface="Arial"/>
              <a:sym typeface="Arial"/>
            </a:endParaRPr>
          </a:p>
        </p:txBody>
      </p:sp>
      <p:sp>
        <p:nvSpPr>
          <p:cNvPr id="126" name="Google Shape;126;p17"/>
          <p:cNvSpPr txBox="1"/>
          <p:nvPr/>
        </p:nvSpPr>
        <p:spPr>
          <a:xfrm>
            <a:off x="4283784" y="2803433"/>
            <a:ext cx="1440400" cy="301600"/>
          </a:xfrm>
          <a:prstGeom prst="rect">
            <a:avLst/>
          </a:prstGeom>
          <a:solidFill>
            <a:srgbClr val="F4CCCC"/>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lgn="ctr" defTabSz="1219170">
              <a:buClr>
                <a:srgbClr val="000000"/>
              </a:buClr>
            </a:pPr>
            <a:r>
              <a:rPr lang="en" sz="1000" b="1" kern="0">
                <a:solidFill>
                  <a:srgbClr val="000000"/>
                </a:solidFill>
                <a:latin typeface="Arial"/>
                <a:cs typeface="Arial"/>
                <a:sym typeface="Arial"/>
              </a:rPr>
              <a:t>Postdoc Student</a:t>
            </a:r>
            <a:endParaRPr sz="1000" b="1" kern="0">
              <a:solidFill>
                <a:srgbClr val="000000"/>
              </a:solidFill>
              <a:latin typeface="Arial"/>
              <a:cs typeface="Arial"/>
              <a:sym typeface="Arial"/>
            </a:endParaRPr>
          </a:p>
        </p:txBody>
      </p:sp>
      <p:sp>
        <p:nvSpPr>
          <p:cNvPr id="127" name="Google Shape;127;p17"/>
          <p:cNvSpPr txBox="1"/>
          <p:nvPr/>
        </p:nvSpPr>
        <p:spPr>
          <a:xfrm>
            <a:off x="6568567" y="1869300"/>
            <a:ext cx="1702800" cy="1040800"/>
          </a:xfrm>
          <a:prstGeom prst="rect">
            <a:avLst/>
          </a:prstGeom>
          <a:noFill/>
          <a:ln>
            <a:noFill/>
          </a:ln>
        </p:spPr>
        <p:txBody>
          <a:bodyPr spcFirstLastPara="1" wrap="square" lIns="121900" tIns="121900" rIns="121900" bIns="121900" anchor="ctr" anchorCtr="0">
            <a:noAutofit/>
          </a:bodyPr>
          <a:lstStyle/>
          <a:p>
            <a:pPr defTabSz="1219170">
              <a:buClr>
                <a:srgbClr val="000000"/>
              </a:buClr>
            </a:pPr>
            <a:r>
              <a:rPr lang="en" sz="933" i="1" kern="0">
                <a:solidFill>
                  <a:srgbClr val="000000"/>
                </a:solidFill>
                <a:latin typeface="Arial"/>
                <a:cs typeface="Arial"/>
                <a:sym typeface="Arial"/>
              </a:rPr>
              <a:t>Researchers gain exposure to real-world stakeholders, problems, and data; community partners guide problem-focused research</a:t>
            </a:r>
            <a:endParaRPr sz="933" i="1" kern="0">
              <a:solidFill>
                <a:srgbClr val="000000"/>
              </a:solidFill>
              <a:latin typeface="Arial"/>
              <a:cs typeface="Arial"/>
              <a:sym typeface="Arial"/>
            </a:endParaRPr>
          </a:p>
        </p:txBody>
      </p:sp>
      <p:sp>
        <p:nvSpPr>
          <p:cNvPr id="128" name="Google Shape;128;p17"/>
          <p:cNvSpPr txBox="1"/>
          <p:nvPr/>
        </p:nvSpPr>
        <p:spPr>
          <a:xfrm>
            <a:off x="171267" y="1869333"/>
            <a:ext cx="1582400" cy="1040800"/>
          </a:xfrm>
          <a:prstGeom prst="rect">
            <a:avLst/>
          </a:prstGeom>
          <a:noFill/>
          <a:ln>
            <a:noFill/>
          </a:ln>
        </p:spPr>
        <p:txBody>
          <a:bodyPr spcFirstLastPara="1" wrap="square" lIns="121900" tIns="121900" rIns="121900" bIns="121900" anchor="ctr" anchorCtr="0">
            <a:noAutofit/>
          </a:bodyPr>
          <a:lstStyle/>
          <a:p>
            <a:pPr algn="r" defTabSz="1219170">
              <a:buClr>
                <a:srgbClr val="000000"/>
              </a:buClr>
            </a:pPr>
            <a:r>
              <a:rPr lang="en" sz="933" i="1" kern="0">
                <a:solidFill>
                  <a:srgbClr val="000000"/>
                </a:solidFill>
                <a:latin typeface="Arial"/>
                <a:cs typeface="Arial"/>
                <a:sym typeface="Arial"/>
              </a:rPr>
              <a:t>Researchers mentor course projects; students gain exposure to skills and opportunities in academic research</a:t>
            </a:r>
            <a:endParaRPr sz="933" i="1" kern="0">
              <a:solidFill>
                <a:srgbClr val="000000"/>
              </a:solidFill>
              <a:latin typeface="Arial"/>
              <a:cs typeface="Arial"/>
              <a:sym typeface="Arial"/>
            </a:endParaRPr>
          </a:p>
        </p:txBody>
      </p:sp>
      <p:sp>
        <p:nvSpPr>
          <p:cNvPr id="129" name="Google Shape;129;p17"/>
          <p:cNvSpPr txBox="1"/>
          <p:nvPr/>
        </p:nvSpPr>
        <p:spPr>
          <a:xfrm>
            <a:off x="2386067" y="6281733"/>
            <a:ext cx="3511200" cy="3968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933" i="1" kern="0">
                <a:solidFill>
                  <a:srgbClr val="000000"/>
                </a:solidFill>
                <a:latin typeface="Arial"/>
                <a:cs typeface="Arial"/>
                <a:sym typeface="Arial"/>
              </a:rPr>
              <a:t>Students learn from and support community partners; </a:t>
            </a:r>
            <a:endParaRPr sz="933" i="1" kern="0">
              <a:solidFill>
                <a:srgbClr val="000000"/>
              </a:solidFill>
              <a:latin typeface="Arial"/>
              <a:cs typeface="Arial"/>
              <a:sym typeface="Arial"/>
            </a:endParaRPr>
          </a:p>
          <a:p>
            <a:pPr algn="ctr" defTabSz="1219170">
              <a:buClr>
                <a:srgbClr val="000000"/>
              </a:buClr>
            </a:pPr>
            <a:r>
              <a:rPr lang="en" sz="933" i="1" kern="0">
                <a:solidFill>
                  <a:srgbClr val="000000"/>
                </a:solidFill>
                <a:latin typeface="Arial"/>
                <a:cs typeface="Arial"/>
                <a:sym typeface="Arial"/>
              </a:rPr>
              <a:t>partners provide career pathways</a:t>
            </a:r>
            <a:endParaRPr sz="933" i="1" kern="0">
              <a:solidFill>
                <a:srgbClr val="000000"/>
              </a:solidFill>
              <a:latin typeface="Arial"/>
              <a:cs typeface="Arial"/>
              <a:sym typeface="Arial"/>
            </a:endParaRPr>
          </a:p>
        </p:txBody>
      </p:sp>
      <p:sp>
        <p:nvSpPr>
          <p:cNvPr id="130" name="Google Shape;130;p17"/>
          <p:cNvSpPr txBox="1"/>
          <p:nvPr/>
        </p:nvSpPr>
        <p:spPr>
          <a:xfrm>
            <a:off x="2598051" y="2803433"/>
            <a:ext cx="1582400" cy="301600"/>
          </a:xfrm>
          <a:prstGeom prst="rect">
            <a:avLst/>
          </a:prstGeom>
          <a:solidFill>
            <a:srgbClr val="F4CCCC"/>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lgn="ctr" defTabSz="1219170">
              <a:buClr>
                <a:srgbClr val="000000"/>
              </a:buClr>
            </a:pPr>
            <a:r>
              <a:rPr lang="en" sz="1000" b="1" kern="0">
                <a:solidFill>
                  <a:srgbClr val="000000"/>
                </a:solidFill>
                <a:latin typeface="Arial"/>
                <a:cs typeface="Arial"/>
                <a:sym typeface="Arial"/>
              </a:rPr>
              <a:t>Research Assistants</a:t>
            </a:r>
            <a:endParaRPr sz="1000" b="1" kern="0">
              <a:solidFill>
                <a:srgbClr val="000000"/>
              </a:solidFill>
              <a:latin typeface="Arial"/>
              <a:cs typeface="Arial"/>
              <a:sym typeface="Arial"/>
            </a:endParaRPr>
          </a:p>
        </p:txBody>
      </p:sp>
      <p:sp>
        <p:nvSpPr>
          <p:cNvPr id="131" name="Google Shape;131;p17"/>
          <p:cNvSpPr txBox="1"/>
          <p:nvPr/>
        </p:nvSpPr>
        <p:spPr>
          <a:xfrm>
            <a:off x="3415767" y="5056684"/>
            <a:ext cx="1517600" cy="301600"/>
          </a:xfrm>
          <a:prstGeom prst="rect">
            <a:avLst/>
          </a:prstGeom>
          <a:solidFill>
            <a:srgbClr val="FFF2CC"/>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lgn="ctr" defTabSz="1219170">
              <a:buClr>
                <a:srgbClr val="000000"/>
              </a:buClr>
            </a:pPr>
            <a:r>
              <a:rPr lang="en" sz="1000" b="1" kern="0">
                <a:solidFill>
                  <a:srgbClr val="000000"/>
                </a:solidFill>
                <a:latin typeface="Arial"/>
                <a:cs typeface="Arial"/>
                <a:sym typeface="Arial"/>
              </a:rPr>
              <a:t>Teaching Assistants</a:t>
            </a:r>
            <a:endParaRPr sz="1000" b="1" kern="0">
              <a:solidFill>
                <a:srgbClr val="000000"/>
              </a:solidFill>
              <a:latin typeface="Arial"/>
              <a:cs typeface="Arial"/>
              <a:sym typeface="Arial"/>
            </a:endParaRPr>
          </a:p>
        </p:txBody>
      </p:sp>
      <p:grpSp>
        <p:nvGrpSpPr>
          <p:cNvPr id="132" name="Google Shape;132;p17"/>
          <p:cNvGrpSpPr/>
          <p:nvPr/>
        </p:nvGrpSpPr>
        <p:grpSpPr>
          <a:xfrm>
            <a:off x="2775997" y="3507424"/>
            <a:ext cx="2797880" cy="947379"/>
            <a:chOff x="3696523" y="2735991"/>
            <a:chExt cx="1752033" cy="1028567"/>
          </a:xfrm>
        </p:grpSpPr>
        <p:sp>
          <p:nvSpPr>
            <p:cNvPr id="133" name="Google Shape;133;p17"/>
            <p:cNvSpPr txBox="1"/>
            <p:nvPr/>
          </p:nvSpPr>
          <p:spPr>
            <a:xfrm>
              <a:off x="4346156" y="2735991"/>
              <a:ext cx="569100" cy="460200"/>
            </a:xfrm>
            <a:prstGeom prst="rect">
              <a:avLst/>
            </a:prstGeom>
            <a:solidFill>
              <a:srgbClr val="C9DAF8"/>
            </a:solidFill>
            <a:ln>
              <a:noFill/>
            </a:ln>
            <a:effectLst>
              <a:outerShdw blurRad="57150" dist="19050" dir="5400000" algn="bl" rotWithShape="0">
                <a:srgbClr val="000000">
                  <a:alpha val="50000"/>
                </a:srgbClr>
              </a:outerShdw>
            </a:effectLst>
          </p:spPr>
          <p:txBody>
            <a:bodyPr spcFirstLastPara="1" wrap="square" lIns="121900" tIns="36567" rIns="121900" bIns="121900" anchor="ctr" anchorCtr="0">
              <a:noAutofit/>
            </a:bodyPr>
            <a:lstStyle/>
            <a:p>
              <a:pPr algn="ctr" defTabSz="1219170">
                <a:buClr>
                  <a:srgbClr val="000000"/>
                </a:buClr>
              </a:pPr>
              <a:r>
                <a:rPr lang="en" sz="1000" b="1" kern="0">
                  <a:solidFill>
                    <a:srgbClr val="000000"/>
                  </a:solidFill>
                  <a:latin typeface="Arial"/>
                  <a:cs typeface="Arial"/>
                  <a:sym typeface="Arial"/>
                </a:rPr>
                <a:t>Nonprofit</a:t>
              </a:r>
              <a:endParaRPr sz="1000" b="1" kern="0">
                <a:solidFill>
                  <a:srgbClr val="000000"/>
                </a:solidFill>
                <a:latin typeface="Arial"/>
                <a:cs typeface="Arial"/>
                <a:sym typeface="Arial"/>
              </a:endParaRPr>
            </a:p>
          </p:txBody>
        </p:sp>
        <p:sp>
          <p:nvSpPr>
            <p:cNvPr id="134" name="Google Shape;134;p17"/>
            <p:cNvSpPr txBox="1"/>
            <p:nvPr/>
          </p:nvSpPr>
          <p:spPr>
            <a:xfrm>
              <a:off x="3696523" y="2735991"/>
              <a:ext cx="577500" cy="460200"/>
            </a:xfrm>
            <a:prstGeom prst="rect">
              <a:avLst/>
            </a:prstGeom>
            <a:solidFill>
              <a:srgbClr val="C9DAF8"/>
            </a:solidFill>
            <a:ln>
              <a:noFill/>
            </a:ln>
            <a:effectLst>
              <a:outerShdw blurRad="57150" dist="19050" dir="5400000" algn="bl" rotWithShape="0">
                <a:srgbClr val="000000">
                  <a:alpha val="50000"/>
                </a:srgbClr>
              </a:outerShdw>
            </a:effectLst>
          </p:spPr>
          <p:txBody>
            <a:bodyPr spcFirstLastPara="1" wrap="square" lIns="121900" tIns="36567" rIns="121900" bIns="121900" anchor="ctr" anchorCtr="0">
              <a:noAutofit/>
            </a:bodyPr>
            <a:lstStyle/>
            <a:p>
              <a:pPr algn="ctr" defTabSz="1219170">
                <a:buClr>
                  <a:srgbClr val="000000"/>
                </a:buClr>
              </a:pPr>
              <a:r>
                <a:rPr lang="en" sz="1000" b="1" kern="0">
                  <a:solidFill>
                    <a:srgbClr val="000000"/>
                  </a:solidFill>
                  <a:latin typeface="Arial"/>
                  <a:cs typeface="Arial"/>
                  <a:sym typeface="Arial"/>
                </a:rPr>
                <a:t>Committee</a:t>
              </a:r>
              <a:endParaRPr sz="1000" b="1" kern="0">
                <a:solidFill>
                  <a:srgbClr val="000000"/>
                </a:solidFill>
                <a:latin typeface="Arial"/>
                <a:cs typeface="Arial"/>
                <a:sym typeface="Arial"/>
              </a:endParaRPr>
            </a:p>
          </p:txBody>
        </p:sp>
        <p:sp>
          <p:nvSpPr>
            <p:cNvPr id="135" name="Google Shape;135;p17"/>
            <p:cNvSpPr txBox="1"/>
            <p:nvPr/>
          </p:nvSpPr>
          <p:spPr>
            <a:xfrm>
              <a:off x="4987456" y="2735991"/>
              <a:ext cx="461100" cy="460200"/>
            </a:xfrm>
            <a:prstGeom prst="rect">
              <a:avLst/>
            </a:prstGeom>
            <a:solidFill>
              <a:srgbClr val="C9DAF8"/>
            </a:solidFill>
            <a:ln>
              <a:noFill/>
            </a:ln>
            <a:effectLst>
              <a:outerShdw blurRad="57150" dist="19050" dir="5400000" algn="bl" rotWithShape="0">
                <a:srgbClr val="000000">
                  <a:alpha val="50000"/>
                </a:srgbClr>
              </a:outerShdw>
            </a:effectLst>
          </p:spPr>
          <p:txBody>
            <a:bodyPr spcFirstLastPara="1" wrap="square" lIns="121900" tIns="36567" rIns="121900" bIns="121900" anchor="ctr" anchorCtr="0">
              <a:noAutofit/>
            </a:bodyPr>
            <a:lstStyle/>
            <a:p>
              <a:pPr algn="ctr" defTabSz="1219170">
                <a:buClr>
                  <a:srgbClr val="000000"/>
                </a:buClr>
              </a:pPr>
              <a:r>
                <a:rPr lang="en" sz="1000" b="1" kern="0">
                  <a:solidFill>
                    <a:srgbClr val="000000"/>
                  </a:solidFill>
                  <a:latin typeface="Arial"/>
                  <a:cs typeface="Arial"/>
                  <a:sym typeface="Arial"/>
                </a:rPr>
                <a:t>City</a:t>
              </a:r>
              <a:endParaRPr sz="1000" b="1" kern="0">
                <a:solidFill>
                  <a:srgbClr val="000000"/>
                </a:solidFill>
                <a:latin typeface="Arial"/>
                <a:cs typeface="Arial"/>
                <a:sym typeface="Arial"/>
              </a:endParaRPr>
            </a:p>
          </p:txBody>
        </p:sp>
        <p:sp>
          <p:nvSpPr>
            <p:cNvPr id="136" name="Google Shape;136;p17"/>
            <p:cNvSpPr txBox="1"/>
            <p:nvPr/>
          </p:nvSpPr>
          <p:spPr>
            <a:xfrm>
              <a:off x="4305996" y="3304346"/>
              <a:ext cx="461100" cy="460200"/>
            </a:xfrm>
            <a:prstGeom prst="rect">
              <a:avLst/>
            </a:prstGeom>
            <a:solidFill>
              <a:srgbClr val="C9DAF8"/>
            </a:solidFill>
            <a:ln>
              <a:noFill/>
            </a:ln>
            <a:effectLst>
              <a:outerShdw blurRad="57150" dist="19050" dir="5400000" algn="bl" rotWithShape="0">
                <a:srgbClr val="000000">
                  <a:alpha val="50000"/>
                </a:srgbClr>
              </a:outerShdw>
            </a:effectLst>
          </p:spPr>
          <p:txBody>
            <a:bodyPr spcFirstLastPara="1" wrap="square" lIns="121900" tIns="36567" rIns="121900" bIns="121900" anchor="ctr" anchorCtr="0">
              <a:noAutofit/>
            </a:bodyPr>
            <a:lstStyle/>
            <a:p>
              <a:pPr algn="ctr" defTabSz="1219170">
                <a:buClr>
                  <a:srgbClr val="000000"/>
                </a:buClr>
              </a:pPr>
              <a:r>
                <a:rPr lang="en" sz="1000" b="1" kern="0">
                  <a:solidFill>
                    <a:srgbClr val="000000"/>
                  </a:solidFill>
                  <a:latin typeface="Arial"/>
                  <a:cs typeface="Arial"/>
                  <a:sym typeface="Arial"/>
                </a:rPr>
                <a:t>Agency</a:t>
              </a:r>
              <a:endParaRPr sz="1000" b="1" kern="0">
                <a:solidFill>
                  <a:srgbClr val="000000"/>
                </a:solidFill>
                <a:latin typeface="Arial"/>
                <a:cs typeface="Arial"/>
                <a:sym typeface="Arial"/>
              </a:endParaRPr>
            </a:p>
          </p:txBody>
        </p:sp>
        <p:sp>
          <p:nvSpPr>
            <p:cNvPr id="137" name="Google Shape;137;p17"/>
            <p:cNvSpPr txBox="1"/>
            <p:nvPr/>
          </p:nvSpPr>
          <p:spPr>
            <a:xfrm>
              <a:off x="3768694" y="3304346"/>
              <a:ext cx="461100" cy="460200"/>
            </a:xfrm>
            <a:prstGeom prst="rect">
              <a:avLst/>
            </a:prstGeom>
            <a:solidFill>
              <a:srgbClr val="C9DAF8"/>
            </a:solidFill>
            <a:ln>
              <a:noFill/>
            </a:ln>
            <a:effectLst>
              <a:outerShdw blurRad="57150" dist="19050" dir="5400000" algn="bl" rotWithShape="0">
                <a:srgbClr val="000000">
                  <a:alpha val="50000"/>
                </a:srgbClr>
              </a:outerShdw>
            </a:effectLst>
          </p:spPr>
          <p:txBody>
            <a:bodyPr spcFirstLastPara="1" wrap="square" lIns="121900" tIns="36567" rIns="121900" bIns="121900" anchor="ctr" anchorCtr="0">
              <a:noAutofit/>
            </a:bodyPr>
            <a:lstStyle/>
            <a:p>
              <a:pPr algn="ctr" defTabSz="1219170">
                <a:buClr>
                  <a:srgbClr val="000000"/>
                </a:buClr>
              </a:pPr>
              <a:r>
                <a:rPr lang="en" sz="1000" b="1" kern="0">
                  <a:solidFill>
                    <a:srgbClr val="000000"/>
                  </a:solidFill>
                  <a:latin typeface="Arial"/>
                  <a:cs typeface="Arial"/>
                  <a:sym typeface="Arial"/>
                </a:rPr>
                <a:t>County</a:t>
              </a:r>
              <a:endParaRPr sz="1000" b="1" kern="0">
                <a:solidFill>
                  <a:srgbClr val="000000"/>
                </a:solidFill>
                <a:latin typeface="Arial"/>
                <a:cs typeface="Arial"/>
                <a:sym typeface="Arial"/>
              </a:endParaRPr>
            </a:p>
          </p:txBody>
        </p:sp>
        <p:sp>
          <p:nvSpPr>
            <p:cNvPr id="138" name="Google Shape;138;p17"/>
            <p:cNvSpPr txBox="1"/>
            <p:nvPr/>
          </p:nvSpPr>
          <p:spPr>
            <a:xfrm>
              <a:off x="4843290" y="3304358"/>
              <a:ext cx="533100" cy="460200"/>
            </a:xfrm>
            <a:prstGeom prst="rect">
              <a:avLst/>
            </a:prstGeom>
            <a:solidFill>
              <a:srgbClr val="C9DAF8"/>
            </a:solidFill>
            <a:ln>
              <a:noFill/>
            </a:ln>
            <a:effectLst>
              <a:outerShdw blurRad="57150" dist="19050" dir="5400000" algn="bl" rotWithShape="0">
                <a:srgbClr val="000000">
                  <a:alpha val="50000"/>
                </a:srgbClr>
              </a:outerShdw>
            </a:effectLst>
          </p:spPr>
          <p:txBody>
            <a:bodyPr spcFirstLastPara="1" wrap="square" lIns="121900" tIns="36567" rIns="121900" bIns="121900" anchor="ctr" anchorCtr="0">
              <a:noAutofit/>
            </a:bodyPr>
            <a:lstStyle/>
            <a:p>
              <a:pPr algn="ctr" defTabSz="1219170">
                <a:buClr>
                  <a:srgbClr val="000000"/>
                </a:buClr>
              </a:pPr>
              <a:r>
                <a:rPr lang="en" sz="1000" b="1" kern="0">
                  <a:solidFill>
                    <a:srgbClr val="000000"/>
                  </a:solidFill>
                  <a:latin typeface="Arial"/>
                  <a:cs typeface="Arial"/>
                  <a:sym typeface="Arial"/>
                </a:rPr>
                <a:t>Industry</a:t>
              </a:r>
              <a:endParaRPr sz="1000" b="1" kern="0">
                <a:solidFill>
                  <a:srgbClr val="000000"/>
                </a:solidFill>
                <a:latin typeface="Arial"/>
                <a:cs typeface="Arial"/>
                <a:sym typeface="Arial"/>
              </a:endParaRPr>
            </a:p>
          </p:txBody>
        </p:sp>
      </p:grpSp>
      <p:cxnSp>
        <p:nvCxnSpPr>
          <p:cNvPr id="139" name="Google Shape;139;p17"/>
          <p:cNvCxnSpPr>
            <a:stCxn id="111" idx="0"/>
            <a:endCxn id="120" idx="2"/>
          </p:cNvCxnSpPr>
          <p:nvPr/>
        </p:nvCxnSpPr>
        <p:spPr>
          <a:xfrm rot="-5400000">
            <a:off x="4104719" y="524137"/>
            <a:ext cx="140400" cy="800"/>
          </a:xfrm>
          <a:prstGeom prst="bentConnector3">
            <a:avLst>
              <a:gd name="adj1" fmla="val 50036"/>
            </a:avLst>
          </a:prstGeom>
          <a:noFill/>
          <a:ln w="9525" cap="flat" cmpd="sng">
            <a:solidFill>
              <a:srgbClr val="999999"/>
            </a:solidFill>
            <a:prstDash val="solid"/>
            <a:round/>
            <a:headEnd type="none" w="med" len="med"/>
            <a:tailEnd type="none" w="med" len="med"/>
          </a:ln>
        </p:spPr>
      </p:cxnSp>
      <p:cxnSp>
        <p:nvCxnSpPr>
          <p:cNvPr id="140" name="Google Shape;140;p17"/>
          <p:cNvCxnSpPr>
            <a:stCxn id="121" idx="3"/>
            <a:endCxn id="112" idx="2"/>
          </p:cNvCxnSpPr>
          <p:nvPr/>
        </p:nvCxnSpPr>
        <p:spPr>
          <a:xfrm>
            <a:off x="1054867" y="4959967"/>
            <a:ext cx="242400" cy="800"/>
          </a:xfrm>
          <a:prstGeom prst="bentConnector3">
            <a:avLst>
              <a:gd name="adj1" fmla="val 50035"/>
            </a:avLst>
          </a:prstGeom>
          <a:noFill/>
          <a:ln w="9525" cap="flat" cmpd="sng">
            <a:solidFill>
              <a:srgbClr val="999999"/>
            </a:solidFill>
            <a:prstDash val="solid"/>
            <a:round/>
            <a:headEnd type="none" w="med" len="med"/>
            <a:tailEnd type="none" w="med" len="med"/>
          </a:ln>
        </p:spPr>
      </p:cxnSp>
      <p:cxnSp>
        <p:nvCxnSpPr>
          <p:cNvPr id="141" name="Google Shape;141;p17"/>
          <p:cNvCxnSpPr>
            <a:stCxn id="113" idx="6"/>
            <a:endCxn id="122" idx="1"/>
          </p:cNvCxnSpPr>
          <p:nvPr/>
        </p:nvCxnSpPr>
        <p:spPr>
          <a:xfrm>
            <a:off x="7051564" y="4959916"/>
            <a:ext cx="242000" cy="800"/>
          </a:xfrm>
          <a:prstGeom prst="bentConnector3">
            <a:avLst>
              <a:gd name="adj1" fmla="val 50001"/>
            </a:avLst>
          </a:prstGeom>
          <a:noFill/>
          <a:ln w="9525" cap="flat" cmpd="sng">
            <a:solidFill>
              <a:srgbClr val="999999"/>
            </a:solidFill>
            <a:prstDash val="solid"/>
            <a:round/>
            <a:headEnd type="none" w="med" len="med"/>
            <a:tailEnd type="none" w="med" len="med"/>
          </a:ln>
        </p:spPr>
      </p:cxnSp>
      <p:sp>
        <p:nvSpPr>
          <p:cNvPr id="142" name="Google Shape;142;p17"/>
          <p:cNvSpPr txBox="1"/>
          <p:nvPr/>
        </p:nvSpPr>
        <p:spPr>
          <a:xfrm>
            <a:off x="3323067" y="2111863"/>
            <a:ext cx="1702800" cy="3016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800" i="1" kern="0">
                <a:solidFill>
                  <a:srgbClr val="000000"/>
                </a:solidFill>
                <a:latin typeface="Arial"/>
                <a:cs typeface="Arial"/>
                <a:sym typeface="Arial"/>
              </a:rPr>
              <a:t>Principal Investigators</a:t>
            </a:r>
            <a:endParaRPr sz="800" i="1" kern="0">
              <a:solidFill>
                <a:srgbClr val="000000"/>
              </a:solidFill>
              <a:latin typeface="Arial"/>
              <a:cs typeface="Arial"/>
              <a:sym typeface="Arial"/>
            </a:endParaRPr>
          </a:p>
        </p:txBody>
      </p:sp>
      <p:sp>
        <p:nvSpPr>
          <p:cNvPr id="143" name="Google Shape;143;p17"/>
          <p:cNvSpPr txBox="1"/>
          <p:nvPr/>
        </p:nvSpPr>
        <p:spPr>
          <a:xfrm>
            <a:off x="3323067" y="5770663"/>
            <a:ext cx="1702800" cy="3016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800" i="1" kern="0">
                <a:solidFill>
                  <a:srgbClr val="000000"/>
                </a:solidFill>
                <a:latin typeface="Arial"/>
                <a:cs typeface="Arial"/>
                <a:sym typeface="Arial"/>
              </a:rPr>
              <a:t>Partnership Navigator</a:t>
            </a:r>
            <a:endParaRPr sz="800" i="1" kern="0">
              <a:solidFill>
                <a:srgbClr val="000000"/>
              </a:solidFill>
              <a:latin typeface="Arial"/>
              <a:cs typeface="Arial"/>
              <a:sym typeface="Arial"/>
            </a:endParaRPr>
          </a:p>
        </p:txBody>
      </p:sp>
      <p:sp>
        <p:nvSpPr>
          <p:cNvPr id="144" name="Google Shape;144;p17"/>
          <p:cNvSpPr txBox="1"/>
          <p:nvPr/>
        </p:nvSpPr>
        <p:spPr>
          <a:xfrm>
            <a:off x="3415767" y="4644317"/>
            <a:ext cx="1517600" cy="301600"/>
          </a:xfrm>
          <a:prstGeom prst="rect">
            <a:avLst/>
          </a:prstGeom>
          <a:solidFill>
            <a:srgbClr val="FFF2CC"/>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lgn="ctr" defTabSz="1219170">
              <a:buClr>
                <a:srgbClr val="000000"/>
              </a:buClr>
            </a:pPr>
            <a:r>
              <a:rPr lang="en" sz="1000" b="1" kern="0">
                <a:solidFill>
                  <a:srgbClr val="000000"/>
                </a:solidFill>
                <a:latin typeface="Arial"/>
                <a:cs typeface="Arial"/>
                <a:sym typeface="Arial"/>
              </a:rPr>
              <a:t>Students</a:t>
            </a:r>
            <a:endParaRPr sz="1000" b="1" kern="0">
              <a:solidFill>
                <a:srgbClr val="000000"/>
              </a:solidFill>
              <a:latin typeface="Arial"/>
              <a:cs typeface="Arial"/>
              <a:sym typeface="Arial"/>
            </a:endParaRPr>
          </a:p>
        </p:txBody>
      </p:sp>
      <p:sp>
        <p:nvSpPr>
          <p:cNvPr id="145" name="Google Shape;145;p17"/>
          <p:cNvSpPr txBox="1"/>
          <p:nvPr/>
        </p:nvSpPr>
        <p:spPr>
          <a:xfrm>
            <a:off x="3322900" y="3225980"/>
            <a:ext cx="1702800" cy="3016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800" i="1" kern="0">
                <a:solidFill>
                  <a:srgbClr val="000000"/>
                </a:solidFill>
                <a:latin typeface="Arial"/>
                <a:cs typeface="Arial"/>
                <a:sym typeface="Arial"/>
              </a:rPr>
              <a:t>External Partners</a:t>
            </a:r>
            <a:endParaRPr sz="800" i="1" kern="0">
              <a:solidFill>
                <a:srgbClr val="000000"/>
              </a:solidFill>
              <a:latin typeface="Arial"/>
              <a:cs typeface="Arial"/>
              <a:sym typeface="Arial"/>
            </a:endParaRPr>
          </a:p>
        </p:txBody>
      </p:sp>
      <p:pic>
        <p:nvPicPr>
          <p:cNvPr id="146" name="Google Shape;146;p17"/>
          <p:cNvPicPr preferRelativeResize="0"/>
          <p:nvPr/>
        </p:nvPicPr>
        <p:blipFill rotWithShape="1">
          <a:blip r:embed="rId3">
            <a:alphaModFix/>
          </a:blip>
          <a:srcRect t="19853" b="31235"/>
          <a:stretch/>
        </p:blipFill>
        <p:spPr>
          <a:xfrm>
            <a:off x="8796966" y="5050174"/>
            <a:ext cx="3351197" cy="1747873"/>
          </a:xfrm>
          <a:prstGeom prst="rect">
            <a:avLst/>
          </a:prstGeom>
          <a:noFill/>
          <a:ln>
            <a:noFill/>
          </a:ln>
        </p:spPr>
      </p:pic>
      <p:pic>
        <p:nvPicPr>
          <p:cNvPr id="147" name="Google Shape;147;p17"/>
          <p:cNvPicPr preferRelativeResize="0"/>
          <p:nvPr/>
        </p:nvPicPr>
        <p:blipFill rotWithShape="1">
          <a:blip r:embed="rId4">
            <a:alphaModFix/>
          </a:blip>
          <a:srcRect t="12381" b="15379"/>
          <a:stretch/>
        </p:blipFill>
        <p:spPr>
          <a:xfrm>
            <a:off x="8796966" y="818517"/>
            <a:ext cx="3351197" cy="4138976"/>
          </a:xfrm>
          <a:prstGeom prst="rect">
            <a:avLst/>
          </a:prstGeom>
          <a:noFill/>
          <a:ln>
            <a:noFill/>
          </a:ln>
        </p:spPr>
      </p:pic>
      <p:sp>
        <p:nvSpPr>
          <p:cNvPr id="148" name="Google Shape;148;p17"/>
          <p:cNvSpPr txBox="1"/>
          <p:nvPr/>
        </p:nvSpPr>
        <p:spPr>
          <a:xfrm>
            <a:off x="7545767" y="101817"/>
            <a:ext cx="4532000" cy="606400"/>
          </a:xfrm>
          <a:prstGeom prst="rect">
            <a:avLst/>
          </a:prstGeom>
          <a:noFill/>
          <a:ln>
            <a:noFill/>
          </a:ln>
        </p:spPr>
        <p:txBody>
          <a:bodyPr spcFirstLastPara="1" wrap="square" lIns="121900" tIns="121900" rIns="121900" bIns="121900" anchor="t" anchorCtr="0">
            <a:noAutofit/>
          </a:bodyPr>
          <a:lstStyle/>
          <a:p>
            <a:pPr algn="r" defTabSz="1219170">
              <a:buClr>
                <a:srgbClr val="000000"/>
              </a:buClr>
            </a:pPr>
            <a:r>
              <a:rPr lang="en" sz="2000" b="1" kern="0">
                <a:solidFill>
                  <a:srgbClr val="000000"/>
                </a:solidFill>
                <a:highlight>
                  <a:srgbClr val="FFFF00"/>
                </a:highlight>
                <a:latin typeface="Arial"/>
                <a:cs typeface="Arial"/>
                <a:sym typeface="Arial"/>
              </a:rPr>
              <a:t>SPRING 2020 PRACTICUM</a:t>
            </a:r>
            <a:endParaRPr sz="2000" b="1" kern="0">
              <a:solidFill>
                <a:srgbClr val="000000"/>
              </a:solidFill>
              <a:highlight>
                <a:srgbClr val="FFFF00"/>
              </a:highlight>
              <a:latin typeface="Arial"/>
              <a:cs typeface="Arial"/>
              <a:sym typeface="Arial"/>
            </a:endParaRPr>
          </a:p>
          <a:p>
            <a:pPr algn="r" defTabSz="1219170">
              <a:buClr>
                <a:srgbClr val="000000"/>
              </a:buClr>
            </a:pPr>
            <a:r>
              <a:rPr lang="en" sz="2000" b="1" kern="0">
                <a:solidFill>
                  <a:srgbClr val="000000"/>
                </a:solidFill>
                <a:highlight>
                  <a:srgbClr val="FFFF00"/>
                </a:highlight>
                <a:latin typeface="Arial"/>
                <a:cs typeface="Arial"/>
                <a:sym typeface="Arial"/>
              </a:rPr>
              <a:t>COVID-19 RAPID RESPONSE</a:t>
            </a:r>
            <a:endParaRPr sz="2000" b="1" kern="0">
              <a:solidFill>
                <a:srgbClr val="000000"/>
              </a:solidFill>
              <a:highlight>
                <a:srgbClr val="FFFF00"/>
              </a:highlight>
              <a:latin typeface="Arial"/>
              <a:cs typeface="Arial"/>
              <a:sym typeface="Arial"/>
            </a:endParaRPr>
          </a:p>
        </p:txBody>
      </p:sp>
    </p:spTree>
    <p:extLst>
      <p:ext uri="{BB962C8B-B14F-4D97-AF65-F5344CB8AC3E}">
        <p14:creationId xmlns:p14="http://schemas.microsoft.com/office/powerpoint/2010/main" val="8433841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3" name="Google Shape;153;p18"/>
          <p:cNvPicPr preferRelativeResize="0"/>
          <p:nvPr/>
        </p:nvPicPr>
        <p:blipFill rotWithShape="1">
          <a:blip r:embed="rId3">
            <a:alphaModFix/>
          </a:blip>
          <a:srcRect t="19853" b="31235"/>
          <a:stretch/>
        </p:blipFill>
        <p:spPr>
          <a:xfrm>
            <a:off x="8796966" y="5050174"/>
            <a:ext cx="3351197" cy="1747873"/>
          </a:xfrm>
          <a:prstGeom prst="rect">
            <a:avLst/>
          </a:prstGeom>
          <a:noFill/>
          <a:ln>
            <a:noFill/>
          </a:ln>
        </p:spPr>
      </p:pic>
      <p:pic>
        <p:nvPicPr>
          <p:cNvPr id="154" name="Google Shape;154;p18"/>
          <p:cNvPicPr preferRelativeResize="0"/>
          <p:nvPr/>
        </p:nvPicPr>
        <p:blipFill rotWithShape="1">
          <a:blip r:embed="rId4">
            <a:alphaModFix/>
          </a:blip>
          <a:srcRect t="12381" b="15379"/>
          <a:stretch/>
        </p:blipFill>
        <p:spPr>
          <a:xfrm>
            <a:off x="8796966" y="818517"/>
            <a:ext cx="3351197" cy="4138976"/>
          </a:xfrm>
          <a:prstGeom prst="rect">
            <a:avLst/>
          </a:prstGeom>
          <a:noFill/>
          <a:ln>
            <a:noFill/>
          </a:ln>
        </p:spPr>
      </p:pic>
      <p:sp>
        <p:nvSpPr>
          <p:cNvPr id="155" name="Google Shape;155;p18"/>
          <p:cNvSpPr txBox="1"/>
          <p:nvPr/>
        </p:nvSpPr>
        <p:spPr>
          <a:xfrm>
            <a:off x="7545767" y="101817"/>
            <a:ext cx="4532000" cy="606400"/>
          </a:xfrm>
          <a:prstGeom prst="rect">
            <a:avLst/>
          </a:prstGeom>
          <a:noFill/>
          <a:ln>
            <a:noFill/>
          </a:ln>
        </p:spPr>
        <p:txBody>
          <a:bodyPr spcFirstLastPara="1" wrap="square" lIns="121900" tIns="121900" rIns="121900" bIns="121900" anchor="t" anchorCtr="0">
            <a:noAutofit/>
          </a:bodyPr>
          <a:lstStyle/>
          <a:p>
            <a:pPr algn="r" defTabSz="1219170">
              <a:buClr>
                <a:srgbClr val="000000"/>
              </a:buClr>
            </a:pPr>
            <a:r>
              <a:rPr lang="en" sz="2000" b="1" kern="0">
                <a:solidFill>
                  <a:srgbClr val="000000"/>
                </a:solidFill>
                <a:highlight>
                  <a:srgbClr val="FFFF00"/>
                </a:highlight>
                <a:latin typeface="Arial"/>
                <a:cs typeface="Arial"/>
                <a:sym typeface="Arial"/>
              </a:rPr>
              <a:t>SPRING 2020 PRACTICUM</a:t>
            </a:r>
            <a:endParaRPr sz="2000" b="1" kern="0">
              <a:solidFill>
                <a:srgbClr val="000000"/>
              </a:solidFill>
              <a:highlight>
                <a:srgbClr val="FFFF00"/>
              </a:highlight>
              <a:latin typeface="Arial"/>
              <a:cs typeface="Arial"/>
              <a:sym typeface="Arial"/>
            </a:endParaRPr>
          </a:p>
          <a:p>
            <a:pPr algn="r" defTabSz="1219170">
              <a:buClr>
                <a:srgbClr val="000000"/>
              </a:buClr>
            </a:pPr>
            <a:r>
              <a:rPr lang="en" sz="2000" b="1" kern="0">
                <a:solidFill>
                  <a:srgbClr val="000000"/>
                </a:solidFill>
                <a:highlight>
                  <a:srgbClr val="FFFF00"/>
                </a:highlight>
                <a:latin typeface="Arial"/>
                <a:cs typeface="Arial"/>
                <a:sym typeface="Arial"/>
              </a:rPr>
              <a:t>COVID-19 RAPID RESPONSE</a:t>
            </a:r>
            <a:endParaRPr sz="2000" b="1" kern="0">
              <a:solidFill>
                <a:srgbClr val="000000"/>
              </a:solidFill>
              <a:highlight>
                <a:srgbClr val="FFFF00"/>
              </a:highlight>
              <a:latin typeface="Arial"/>
              <a:cs typeface="Arial"/>
              <a:sym typeface="Arial"/>
            </a:endParaRPr>
          </a:p>
        </p:txBody>
      </p:sp>
      <p:pic>
        <p:nvPicPr>
          <p:cNvPr id="156" name="Google Shape;156;p18"/>
          <p:cNvPicPr preferRelativeResize="0"/>
          <p:nvPr/>
        </p:nvPicPr>
        <p:blipFill>
          <a:blip r:embed="rId5">
            <a:alphaModFix/>
          </a:blip>
          <a:stretch>
            <a:fillRect/>
          </a:stretch>
        </p:blipFill>
        <p:spPr>
          <a:xfrm>
            <a:off x="1" y="0"/>
            <a:ext cx="7028433" cy="6858000"/>
          </a:xfrm>
          <a:prstGeom prst="rect">
            <a:avLst/>
          </a:prstGeom>
          <a:noFill/>
          <a:ln>
            <a:noFill/>
          </a:ln>
        </p:spPr>
      </p:pic>
    </p:spTree>
    <p:extLst>
      <p:ext uri="{BB962C8B-B14F-4D97-AF65-F5344CB8AC3E}">
        <p14:creationId xmlns:p14="http://schemas.microsoft.com/office/powerpoint/2010/main" val="39129449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161" name="Google Shape;161;p19"/>
          <p:cNvPicPr preferRelativeResize="0"/>
          <p:nvPr/>
        </p:nvPicPr>
        <p:blipFill rotWithShape="1">
          <a:blip r:embed="rId3">
            <a:alphaModFix/>
          </a:blip>
          <a:srcRect t="9942"/>
          <a:stretch/>
        </p:blipFill>
        <p:spPr>
          <a:xfrm>
            <a:off x="0" y="-711200"/>
            <a:ext cx="12191997" cy="8231783"/>
          </a:xfrm>
          <a:prstGeom prst="rect">
            <a:avLst/>
          </a:prstGeom>
          <a:noFill/>
          <a:ln>
            <a:noFill/>
          </a:ln>
        </p:spPr>
      </p:pic>
      <p:sp>
        <p:nvSpPr>
          <p:cNvPr id="162" name="Google Shape;162;p19"/>
          <p:cNvSpPr txBox="1"/>
          <p:nvPr/>
        </p:nvSpPr>
        <p:spPr>
          <a:xfrm>
            <a:off x="0" y="6432000"/>
            <a:ext cx="12192000" cy="426000"/>
          </a:xfrm>
          <a:prstGeom prst="rect">
            <a:avLst/>
          </a:prstGeom>
          <a:solidFill>
            <a:srgbClr val="FFFFFF"/>
          </a:solidFill>
          <a:ln>
            <a:noFill/>
          </a:ln>
        </p:spPr>
        <p:txBody>
          <a:bodyPr spcFirstLastPara="1" wrap="square" lIns="121900" tIns="121900" rIns="121900" bIns="121900" anchor="t" anchorCtr="0">
            <a:noAutofit/>
          </a:bodyPr>
          <a:lstStyle/>
          <a:p>
            <a:pPr defTabSz="1219170">
              <a:buClr>
                <a:srgbClr val="000000"/>
              </a:buClr>
            </a:pPr>
            <a:r>
              <a:rPr lang="en" sz="1867" kern="0">
                <a:solidFill>
                  <a:srgbClr val="000000"/>
                </a:solidFill>
                <a:latin typeface="Arial"/>
                <a:cs typeface="Arial"/>
                <a:sym typeface="Arial"/>
              </a:rPr>
              <a:t>Presentation by Stanford students to community stakeholders, on Stanford campus</a:t>
            </a:r>
            <a:endParaRPr sz="1867" kern="0">
              <a:solidFill>
                <a:srgbClr val="000000"/>
              </a:solidFill>
              <a:latin typeface="Arial"/>
              <a:cs typeface="Arial"/>
              <a:sym typeface="Arial"/>
            </a:endParaRPr>
          </a:p>
        </p:txBody>
      </p:sp>
    </p:spTree>
    <p:extLst>
      <p:ext uri="{BB962C8B-B14F-4D97-AF65-F5344CB8AC3E}">
        <p14:creationId xmlns:p14="http://schemas.microsoft.com/office/powerpoint/2010/main" val="25017029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7" name="Google Shape;167;p20"/>
          <p:cNvPicPr preferRelativeResize="0"/>
          <p:nvPr/>
        </p:nvPicPr>
        <p:blipFill rotWithShape="1">
          <a:blip r:embed="rId3">
            <a:alphaModFix/>
          </a:blip>
          <a:srcRect t="17681"/>
          <a:stretch/>
        </p:blipFill>
        <p:spPr>
          <a:xfrm>
            <a:off x="0" y="-508000"/>
            <a:ext cx="12191997" cy="7524475"/>
          </a:xfrm>
          <a:prstGeom prst="rect">
            <a:avLst/>
          </a:prstGeom>
          <a:noFill/>
          <a:ln>
            <a:noFill/>
          </a:ln>
        </p:spPr>
      </p:pic>
      <p:sp>
        <p:nvSpPr>
          <p:cNvPr id="168" name="Google Shape;168;p20"/>
          <p:cNvSpPr txBox="1"/>
          <p:nvPr/>
        </p:nvSpPr>
        <p:spPr>
          <a:xfrm>
            <a:off x="0" y="6432000"/>
            <a:ext cx="12192000" cy="426000"/>
          </a:xfrm>
          <a:prstGeom prst="rect">
            <a:avLst/>
          </a:prstGeom>
          <a:solidFill>
            <a:srgbClr val="FFFFFF"/>
          </a:solidFill>
          <a:ln>
            <a:noFill/>
          </a:ln>
        </p:spPr>
        <p:txBody>
          <a:bodyPr spcFirstLastPara="1" wrap="square" lIns="121900" tIns="121900" rIns="121900" bIns="121900" anchor="t" anchorCtr="0">
            <a:noAutofit/>
          </a:bodyPr>
          <a:lstStyle/>
          <a:p>
            <a:pPr defTabSz="1219170">
              <a:buClr>
                <a:srgbClr val="000000"/>
              </a:buClr>
            </a:pPr>
            <a:r>
              <a:rPr lang="en" sz="1867" kern="0">
                <a:solidFill>
                  <a:srgbClr val="000000"/>
                </a:solidFill>
                <a:latin typeface="Arial"/>
                <a:cs typeface="Arial"/>
                <a:sym typeface="Arial"/>
              </a:rPr>
              <a:t>Stanford students supporting a local nonprofit in survey collection at a community event</a:t>
            </a:r>
            <a:endParaRPr sz="1867" kern="0">
              <a:solidFill>
                <a:srgbClr val="000000"/>
              </a:solidFill>
              <a:latin typeface="Arial"/>
              <a:cs typeface="Arial"/>
              <a:sym typeface="Arial"/>
            </a:endParaRPr>
          </a:p>
        </p:txBody>
      </p:sp>
    </p:spTree>
    <p:extLst>
      <p:ext uri="{BB962C8B-B14F-4D97-AF65-F5344CB8AC3E}">
        <p14:creationId xmlns:p14="http://schemas.microsoft.com/office/powerpoint/2010/main" val="7405911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Google Shape;173;p21"/>
          <p:cNvPicPr preferRelativeResize="0"/>
          <p:nvPr/>
        </p:nvPicPr>
        <p:blipFill rotWithShape="1">
          <a:blip r:embed="rId3">
            <a:alphaModFix/>
          </a:blip>
          <a:srcRect b="3753"/>
          <a:stretch/>
        </p:blipFill>
        <p:spPr>
          <a:xfrm>
            <a:off x="0" y="0"/>
            <a:ext cx="12192000" cy="7259853"/>
          </a:xfrm>
          <a:prstGeom prst="rect">
            <a:avLst/>
          </a:prstGeom>
          <a:noFill/>
          <a:ln>
            <a:noFill/>
          </a:ln>
        </p:spPr>
      </p:pic>
      <p:sp>
        <p:nvSpPr>
          <p:cNvPr id="174" name="Google Shape;174;p21"/>
          <p:cNvSpPr txBox="1"/>
          <p:nvPr/>
        </p:nvSpPr>
        <p:spPr>
          <a:xfrm>
            <a:off x="0" y="6432000"/>
            <a:ext cx="12192000" cy="426000"/>
          </a:xfrm>
          <a:prstGeom prst="rect">
            <a:avLst/>
          </a:prstGeom>
          <a:solidFill>
            <a:srgbClr val="FFFFFF"/>
          </a:solidFill>
          <a:ln>
            <a:noFill/>
          </a:ln>
        </p:spPr>
        <p:txBody>
          <a:bodyPr spcFirstLastPara="1" wrap="square" lIns="121900" tIns="121900" rIns="121900" bIns="121900" anchor="t" anchorCtr="0">
            <a:noAutofit/>
          </a:bodyPr>
          <a:lstStyle/>
          <a:p>
            <a:pPr defTabSz="1219170">
              <a:buClr>
                <a:srgbClr val="000000"/>
              </a:buClr>
            </a:pPr>
            <a:r>
              <a:rPr lang="en" sz="1867" kern="0">
                <a:solidFill>
                  <a:srgbClr val="000000"/>
                </a:solidFill>
                <a:latin typeface="Arial"/>
                <a:cs typeface="Arial"/>
                <a:sym typeface="Arial"/>
              </a:rPr>
              <a:t>Siena Youth Center environmental curriculum summer field trip, with Stanford students supporting</a:t>
            </a:r>
            <a:endParaRPr sz="1867" kern="0">
              <a:solidFill>
                <a:srgbClr val="000000"/>
              </a:solidFill>
              <a:latin typeface="Arial"/>
              <a:cs typeface="Arial"/>
              <a:sym typeface="Arial"/>
            </a:endParaRPr>
          </a:p>
        </p:txBody>
      </p:sp>
    </p:spTree>
    <p:extLst>
      <p:ext uri="{BB962C8B-B14F-4D97-AF65-F5344CB8AC3E}">
        <p14:creationId xmlns:p14="http://schemas.microsoft.com/office/powerpoint/2010/main" val="22659921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Google Shape;179;p22"/>
          <p:cNvPicPr preferRelativeResize="0"/>
          <p:nvPr/>
        </p:nvPicPr>
        <p:blipFill>
          <a:blip r:embed="rId3">
            <a:alphaModFix/>
          </a:blip>
          <a:stretch>
            <a:fillRect/>
          </a:stretch>
        </p:blipFill>
        <p:spPr>
          <a:xfrm>
            <a:off x="0" y="-2031999"/>
            <a:ext cx="12191997" cy="9140796"/>
          </a:xfrm>
          <a:prstGeom prst="rect">
            <a:avLst/>
          </a:prstGeom>
          <a:noFill/>
          <a:ln>
            <a:noFill/>
          </a:ln>
        </p:spPr>
      </p:pic>
      <p:sp>
        <p:nvSpPr>
          <p:cNvPr id="180" name="Google Shape;180;p22"/>
          <p:cNvSpPr txBox="1"/>
          <p:nvPr/>
        </p:nvSpPr>
        <p:spPr>
          <a:xfrm>
            <a:off x="0" y="6432000"/>
            <a:ext cx="12192000" cy="426000"/>
          </a:xfrm>
          <a:prstGeom prst="rect">
            <a:avLst/>
          </a:prstGeom>
          <a:solidFill>
            <a:srgbClr val="FFFFFF"/>
          </a:solidFill>
          <a:ln>
            <a:noFill/>
          </a:ln>
        </p:spPr>
        <p:txBody>
          <a:bodyPr spcFirstLastPara="1" wrap="square" lIns="121900" tIns="121900" rIns="121900" bIns="121900" anchor="t" anchorCtr="0">
            <a:noAutofit/>
          </a:bodyPr>
          <a:lstStyle/>
          <a:p>
            <a:pPr defTabSz="1219170">
              <a:buClr>
                <a:srgbClr val="000000"/>
              </a:buClr>
            </a:pPr>
            <a:r>
              <a:rPr lang="en" sz="1867" kern="0">
                <a:solidFill>
                  <a:srgbClr val="000000"/>
                </a:solidFill>
                <a:latin typeface="Arial"/>
                <a:cs typeface="Arial"/>
                <a:sym typeface="Arial"/>
              </a:rPr>
              <a:t>East Palo Alto Climate Change Community Team meeting, with Stanford students in attendance</a:t>
            </a:r>
            <a:endParaRPr sz="1867" kern="0">
              <a:solidFill>
                <a:srgbClr val="000000"/>
              </a:solidFill>
              <a:latin typeface="Arial"/>
              <a:cs typeface="Arial"/>
              <a:sym typeface="Arial"/>
            </a:endParaRPr>
          </a:p>
        </p:txBody>
      </p:sp>
    </p:spTree>
    <p:extLst>
      <p:ext uri="{BB962C8B-B14F-4D97-AF65-F5344CB8AC3E}">
        <p14:creationId xmlns:p14="http://schemas.microsoft.com/office/powerpoint/2010/main" val="30624042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8"/>
        <p:cNvGrpSpPr/>
        <p:nvPr/>
      </p:nvGrpSpPr>
      <p:grpSpPr>
        <a:xfrm>
          <a:off x="0" y="0"/>
          <a:ext cx="0" cy="0"/>
          <a:chOff x="0" y="0"/>
          <a:chExt cx="0" cy="0"/>
        </a:xfrm>
      </p:grpSpPr>
      <p:sp>
        <p:nvSpPr>
          <p:cNvPr id="89" name="Google Shape;89;p6"/>
          <p:cNvSpPr txBox="1">
            <a:spLocks noGrp="1"/>
          </p:cNvSpPr>
          <p:nvPr>
            <p:ph type="sldNum" idx="12"/>
          </p:nvPr>
        </p:nvSpPr>
        <p:spPr>
          <a:xfrm>
            <a:off x="9996458" y="6217622"/>
            <a:ext cx="548700" cy="524700"/>
          </a:xfrm>
          <a:prstGeom prst="rect">
            <a:avLst/>
          </a:prstGeom>
          <a:noFill/>
          <a:ln>
            <a:noFill/>
          </a:ln>
        </p:spPr>
        <p:txBody>
          <a:bodyPr spcFirstLastPara="1" wrap="square" lIns="91425" tIns="91425" rIns="91425" bIns="91425" anchor="ctr" anchorCtr="0">
            <a:noAutofit/>
          </a:bodyPr>
          <a:lstStyle/>
          <a:p>
            <a:pPr>
              <a:buSzPts val="1400"/>
            </a:pPr>
            <a:fld id="{00000000-1234-1234-1234-123412341234}" type="slidenum">
              <a:rPr lang="en-US" sz="1400" b="1" kern="0">
                <a:solidFill>
                  <a:srgbClr val="000000"/>
                </a:solidFill>
                <a:latin typeface="Proxima Nova"/>
                <a:ea typeface="Proxima Nova"/>
                <a:cs typeface="Proxima Nova"/>
                <a:sym typeface="Proxima Nova"/>
              </a:rPr>
              <a:pPr>
                <a:buSzPts val="1400"/>
              </a:pPr>
              <a:t>6</a:t>
            </a:fld>
            <a:endParaRPr sz="1400" b="1" kern="0">
              <a:solidFill>
                <a:srgbClr val="000000"/>
              </a:solidFill>
              <a:latin typeface="Proxima Nova"/>
              <a:ea typeface="Proxima Nova"/>
              <a:cs typeface="Proxima Nova"/>
              <a:sym typeface="Proxima Nova"/>
            </a:endParaRPr>
          </a:p>
        </p:txBody>
      </p:sp>
    </p:spTree>
    <p:extLst>
      <p:ext uri="{BB962C8B-B14F-4D97-AF65-F5344CB8AC3E}">
        <p14:creationId xmlns:p14="http://schemas.microsoft.com/office/powerpoint/2010/main" val="71394341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5" name="Google Shape;185;p23"/>
          <p:cNvPicPr preferRelativeResize="0"/>
          <p:nvPr/>
        </p:nvPicPr>
        <p:blipFill>
          <a:blip r:embed="rId3">
            <a:alphaModFix/>
          </a:blip>
          <a:stretch>
            <a:fillRect/>
          </a:stretch>
        </p:blipFill>
        <p:spPr>
          <a:xfrm>
            <a:off x="0" y="-2539999"/>
            <a:ext cx="12191997" cy="9140796"/>
          </a:xfrm>
          <a:prstGeom prst="rect">
            <a:avLst/>
          </a:prstGeom>
          <a:noFill/>
          <a:ln>
            <a:noFill/>
          </a:ln>
        </p:spPr>
      </p:pic>
      <p:sp>
        <p:nvSpPr>
          <p:cNvPr id="186" name="Google Shape;186;p23"/>
          <p:cNvSpPr txBox="1"/>
          <p:nvPr/>
        </p:nvSpPr>
        <p:spPr>
          <a:xfrm>
            <a:off x="0" y="6432000"/>
            <a:ext cx="12192000" cy="426000"/>
          </a:xfrm>
          <a:prstGeom prst="rect">
            <a:avLst/>
          </a:prstGeom>
          <a:solidFill>
            <a:srgbClr val="FFFFFF"/>
          </a:solidFill>
          <a:ln>
            <a:noFill/>
          </a:ln>
        </p:spPr>
        <p:txBody>
          <a:bodyPr spcFirstLastPara="1" wrap="square" lIns="121900" tIns="121900" rIns="121900" bIns="121900" anchor="t" anchorCtr="0">
            <a:noAutofit/>
          </a:bodyPr>
          <a:lstStyle/>
          <a:p>
            <a:pPr defTabSz="1219170">
              <a:buClr>
                <a:srgbClr val="000000"/>
              </a:buClr>
            </a:pPr>
            <a:r>
              <a:rPr lang="en" sz="1867" kern="0">
                <a:solidFill>
                  <a:srgbClr val="000000"/>
                </a:solidFill>
                <a:latin typeface="Arial"/>
                <a:cs typeface="Arial"/>
                <a:sym typeface="Arial"/>
              </a:rPr>
              <a:t>Climate Ready North Fair Oaks, modeled after EPA’s team, with Stanford students, Belen in attendance</a:t>
            </a:r>
            <a:endParaRPr sz="1867" kern="0">
              <a:solidFill>
                <a:srgbClr val="000000"/>
              </a:solidFill>
              <a:latin typeface="Arial"/>
              <a:cs typeface="Arial"/>
              <a:sym typeface="Arial"/>
            </a:endParaRPr>
          </a:p>
        </p:txBody>
      </p:sp>
    </p:spTree>
    <p:extLst>
      <p:ext uri="{BB962C8B-B14F-4D97-AF65-F5344CB8AC3E}">
        <p14:creationId xmlns:p14="http://schemas.microsoft.com/office/powerpoint/2010/main" val="4163972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191" name="Google Shape;191;p24"/>
          <p:cNvPicPr preferRelativeResize="0"/>
          <p:nvPr/>
        </p:nvPicPr>
        <p:blipFill rotWithShape="1">
          <a:blip r:embed="rId3">
            <a:alphaModFix/>
          </a:blip>
          <a:srcRect l="14474" r="14467"/>
          <a:stretch/>
        </p:blipFill>
        <p:spPr>
          <a:xfrm>
            <a:off x="-65" y="1"/>
            <a:ext cx="6096031" cy="6432001"/>
          </a:xfrm>
          <a:prstGeom prst="rect">
            <a:avLst/>
          </a:prstGeom>
          <a:noFill/>
          <a:ln>
            <a:noFill/>
          </a:ln>
        </p:spPr>
      </p:pic>
      <p:sp>
        <p:nvSpPr>
          <p:cNvPr id="192" name="Google Shape;192;p24"/>
          <p:cNvSpPr txBox="1"/>
          <p:nvPr/>
        </p:nvSpPr>
        <p:spPr>
          <a:xfrm>
            <a:off x="0" y="6432000"/>
            <a:ext cx="12192000" cy="426000"/>
          </a:xfrm>
          <a:prstGeom prst="rect">
            <a:avLst/>
          </a:prstGeom>
          <a:solidFill>
            <a:srgbClr val="FFFFFF"/>
          </a:solidFill>
          <a:ln>
            <a:noFill/>
          </a:ln>
        </p:spPr>
        <p:txBody>
          <a:bodyPr spcFirstLastPara="1" wrap="square" lIns="121900" tIns="121900" rIns="121900" bIns="121900" anchor="t" anchorCtr="0">
            <a:noAutofit/>
          </a:bodyPr>
          <a:lstStyle/>
          <a:p>
            <a:pPr defTabSz="1219170">
              <a:buClr>
                <a:srgbClr val="000000"/>
              </a:buClr>
            </a:pPr>
            <a:r>
              <a:rPr lang="en" sz="1867" kern="0">
                <a:solidFill>
                  <a:srgbClr val="000000"/>
                </a:solidFill>
                <a:latin typeface="Arial"/>
                <a:cs typeface="Arial"/>
                <a:sym typeface="Arial"/>
              </a:rPr>
              <a:t>Most recent EJ work on climate + substandard housing in NFO, students engaged Violet, Belen, and others</a:t>
            </a:r>
            <a:endParaRPr sz="1867" kern="0">
              <a:solidFill>
                <a:srgbClr val="000000"/>
              </a:solidFill>
              <a:latin typeface="Arial"/>
              <a:cs typeface="Arial"/>
              <a:sym typeface="Arial"/>
            </a:endParaRPr>
          </a:p>
        </p:txBody>
      </p:sp>
      <p:pic>
        <p:nvPicPr>
          <p:cNvPr id="193" name="Google Shape;193;p24"/>
          <p:cNvPicPr preferRelativeResize="0"/>
          <p:nvPr/>
        </p:nvPicPr>
        <p:blipFill rotWithShape="1">
          <a:blip r:embed="rId4">
            <a:alphaModFix/>
          </a:blip>
          <a:srcRect l="4195" r="15269"/>
          <a:stretch/>
        </p:blipFill>
        <p:spPr>
          <a:xfrm>
            <a:off x="5283167" y="1"/>
            <a:ext cx="6908835" cy="6432001"/>
          </a:xfrm>
          <a:prstGeom prst="rect">
            <a:avLst/>
          </a:prstGeom>
          <a:noFill/>
          <a:ln>
            <a:noFill/>
          </a:ln>
        </p:spPr>
      </p:pic>
    </p:spTree>
    <p:extLst>
      <p:ext uri="{BB962C8B-B14F-4D97-AF65-F5344CB8AC3E}">
        <p14:creationId xmlns:p14="http://schemas.microsoft.com/office/powerpoint/2010/main" val="23767865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25"/>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r>
              <a:rPr lang="en"/>
              <a:t>Outline</a:t>
            </a:r>
            <a:endParaRPr/>
          </a:p>
        </p:txBody>
      </p:sp>
      <p:sp>
        <p:nvSpPr>
          <p:cNvPr id="199" name="Google Shape;199;p25"/>
          <p:cNvSpPr txBox="1">
            <a:spLocks noGrp="1"/>
          </p:cNvSpPr>
          <p:nvPr>
            <p:ph type="body" idx="1"/>
          </p:nvPr>
        </p:nvSpPr>
        <p:spPr>
          <a:xfrm>
            <a:off x="415600" y="1536633"/>
            <a:ext cx="11360800" cy="5087200"/>
          </a:xfrm>
          <a:prstGeom prst="rect">
            <a:avLst/>
          </a:prstGeom>
        </p:spPr>
        <p:txBody>
          <a:bodyPr spcFirstLastPara="1" wrap="square" lIns="121900" tIns="121900" rIns="121900" bIns="121900" anchor="t" anchorCtr="0">
            <a:noAutofit/>
          </a:bodyPr>
          <a:lstStyle/>
          <a:p>
            <a:pPr indent="-474121">
              <a:buSzPts val="2000"/>
            </a:pPr>
            <a:r>
              <a:rPr lang="en" sz="2667"/>
              <a:t>Brief intro: Belen’s organization, SMC Health</a:t>
            </a:r>
            <a:endParaRPr sz="2667"/>
          </a:p>
          <a:p>
            <a:pPr indent="-474121">
              <a:buSzPts val="2000"/>
            </a:pPr>
            <a:r>
              <a:rPr lang="en" sz="2667"/>
              <a:t>Brief intro: Derek’s program, Future Bay</a:t>
            </a:r>
            <a:endParaRPr sz="2667"/>
          </a:p>
          <a:p>
            <a:pPr indent="-474121">
              <a:buSzPts val="2000"/>
            </a:pPr>
            <a:r>
              <a:rPr lang="en" sz="2667"/>
              <a:t>Three major challenges Belen and Derek want to highlight</a:t>
            </a:r>
            <a:endParaRPr sz="2667"/>
          </a:p>
          <a:p>
            <a:pPr lvl="1" indent="-474121">
              <a:spcBef>
                <a:spcPts val="0"/>
              </a:spcBef>
              <a:buSzPts val="2000"/>
            </a:pPr>
            <a:r>
              <a:rPr lang="en" sz="2667" b="1"/>
              <a:t>Authenticity</a:t>
            </a:r>
            <a:r>
              <a:rPr lang="en" sz="2667"/>
              <a:t>: The need for practitioners within academia, and the intellectual/cultural humility to understand and target root causes</a:t>
            </a:r>
            <a:endParaRPr sz="2667"/>
          </a:p>
          <a:p>
            <a:pPr lvl="1" indent="-474121">
              <a:spcBef>
                <a:spcPts val="0"/>
              </a:spcBef>
              <a:buSzPts val="2000"/>
            </a:pPr>
            <a:r>
              <a:rPr lang="en" sz="2667" b="1"/>
              <a:t>Accountability</a:t>
            </a:r>
            <a:r>
              <a:rPr lang="en" sz="2667"/>
              <a:t>: Finding the sweet spot of student engagement, and sustaining partnership through institutional change </a:t>
            </a:r>
            <a:endParaRPr sz="2667"/>
          </a:p>
          <a:p>
            <a:pPr lvl="1" indent="-474121">
              <a:spcBef>
                <a:spcPts val="0"/>
              </a:spcBef>
              <a:buSzPts val="2000"/>
            </a:pPr>
            <a:r>
              <a:rPr lang="en" sz="2667" b="1"/>
              <a:t>Autonomy</a:t>
            </a:r>
            <a:r>
              <a:rPr lang="en" sz="2667"/>
              <a:t>: The need for discretion to adapt as needed, from all sides</a:t>
            </a:r>
            <a:endParaRPr sz="2667"/>
          </a:p>
          <a:p>
            <a:pPr indent="-474121">
              <a:buSzPts val="2000"/>
            </a:pPr>
            <a:r>
              <a:rPr lang="en" sz="2667"/>
              <a:t>Conclusion: steps toward structural solutions at Stanford</a:t>
            </a:r>
            <a:endParaRPr sz="2667"/>
          </a:p>
        </p:txBody>
      </p:sp>
    </p:spTree>
    <p:extLst>
      <p:ext uri="{BB962C8B-B14F-4D97-AF65-F5344CB8AC3E}">
        <p14:creationId xmlns:p14="http://schemas.microsoft.com/office/powerpoint/2010/main" val="26572964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204" name="Google Shape;204;p26"/>
          <p:cNvPicPr preferRelativeResize="0"/>
          <p:nvPr/>
        </p:nvPicPr>
        <p:blipFill>
          <a:blip r:embed="rId3">
            <a:alphaModFix/>
          </a:blip>
          <a:stretch>
            <a:fillRect/>
          </a:stretch>
        </p:blipFill>
        <p:spPr>
          <a:xfrm>
            <a:off x="0" y="-914399"/>
            <a:ext cx="12191997" cy="9140809"/>
          </a:xfrm>
          <a:prstGeom prst="rect">
            <a:avLst/>
          </a:prstGeom>
          <a:noFill/>
          <a:ln>
            <a:noFill/>
          </a:ln>
        </p:spPr>
      </p:pic>
      <p:sp>
        <p:nvSpPr>
          <p:cNvPr id="205" name="Google Shape;205;p26"/>
          <p:cNvSpPr txBox="1"/>
          <p:nvPr/>
        </p:nvSpPr>
        <p:spPr>
          <a:xfrm>
            <a:off x="0" y="6432000"/>
            <a:ext cx="12192000" cy="426000"/>
          </a:xfrm>
          <a:prstGeom prst="rect">
            <a:avLst/>
          </a:prstGeom>
          <a:solidFill>
            <a:srgbClr val="FFFFFF"/>
          </a:solidFill>
          <a:ln>
            <a:noFill/>
          </a:ln>
        </p:spPr>
        <p:txBody>
          <a:bodyPr spcFirstLastPara="1" wrap="square" lIns="121900" tIns="121900" rIns="121900" bIns="121900" anchor="t" anchorCtr="0">
            <a:noAutofit/>
          </a:bodyPr>
          <a:lstStyle/>
          <a:p>
            <a:pPr defTabSz="1219170">
              <a:buClr>
                <a:srgbClr val="000000"/>
              </a:buClr>
            </a:pPr>
            <a:r>
              <a:rPr lang="en" sz="1867" kern="0">
                <a:solidFill>
                  <a:srgbClr val="000000"/>
                </a:solidFill>
                <a:latin typeface="Arial"/>
                <a:cs typeface="Arial"/>
                <a:sym typeface="Arial"/>
              </a:rPr>
              <a:t>Belen and Derek at a panel for a housing conference, engaging with stakeholders outside of day-to-day work</a:t>
            </a:r>
            <a:endParaRPr sz="1867" kern="0">
              <a:solidFill>
                <a:srgbClr val="000000"/>
              </a:solidFill>
              <a:latin typeface="Arial"/>
              <a:cs typeface="Arial"/>
              <a:sym typeface="Arial"/>
            </a:endParaRPr>
          </a:p>
        </p:txBody>
      </p:sp>
    </p:spTree>
    <p:extLst>
      <p:ext uri="{BB962C8B-B14F-4D97-AF65-F5344CB8AC3E}">
        <p14:creationId xmlns:p14="http://schemas.microsoft.com/office/powerpoint/2010/main" val="37870333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Google Shape;210;p27"/>
          <p:cNvPicPr preferRelativeResize="0"/>
          <p:nvPr/>
        </p:nvPicPr>
        <p:blipFill>
          <a:blip r:embed="rId3">
            <a:alphaModFix/>
          </a:blip>
          <a:stretch>
            <a:fillRect/>
          </a:stretch>
        </p:blipFill>
        <p:spPr>
          <a:xfrm>
            <a:off x="1" y="-1"/>
            <a:ext cx="12192000" cy="7826368"/>
          </a:xfrm>
          <a:prstGeom prst="rect">
            <a:avLst/>
          </a:prstGeom>
          <a:noFill/>
          <a:ln>
            <a:noFill/>
          </a:ln>
        </p:spPr>
      </p:pic>
      <p:sp>
        <p:nvSpPr>
          <p:cNvPr id="211" name="Google Shape;211;p27"/>
          <p:cNvSpPr txBox="1"/>
          <p:nvPr/>
        </p:nvSpPr>
        <p:spPr>
          <a:xfrm>
            <a:off x="0" y="6432000"/>
            <a:ext cx="12192000" cy="426000"/>
          </a:xfrm>
          <a:prstGeom prst="rect">
            <a:avLst/>
          </a:prstGeom>
          <a:solidFill>
            <a:srgbClr val="FFFFFF"/>
          </a:solidFill>
          <a:ln>
            <a:noFill/>
          </a:ln>
        </p:spPr>
        <p:txBody>
          <a:bodyPr spcFirstLastPara="1" wrap="square" lIns="121900" tIns="121900" rIns="121900" bIns="121900" anchor="t" anchorCtr="0">
            <a:noAutofit/>
          </a:bodyPr>
          <a:lstStyle/>
          <a:p>
            <a:pPr defTabSz="1219170">
              <a:buClr>
                <a:srgbClr val="000000"/>
              </a:buClr>
            </a:pPr>
            <a:r>
              <a:rPr lang="en" sz="1867" kern="0">
                <a:solidFill>
                  <a:srgbClr val="000000"/>
                </a:solidFill>
                <a:latin typeface="Arial"/>
                <a:cs typeface="Arial"/>
                <a:sym typeface="Arial"/>
              </a:rPr>
              <a:t>2014, Derek first connecting with Stockton partners on community-engaged projects</a:t>
            </a:r>
            <a:endParaRPr sz="1867" kern="0">
              <a:solidFill>
                <a:srgbClr val="000000"/>
              </a:solidFill>
              <a:latin typeface="Arial"/>
              <a:cs typeface="Arial"/>
              <a:sym typeface="Arial"/>
            </a:endParaRPr>
          </a:p>
        </p:txBody>
      </p:sp>
    </p:spTree>
    <p:extLst>
      <p:ext uri="{BB962C8B-B14F-4D97-AF65-F5344CB8AC3E}">
        <p14:creationId xmlns:p14="http://schemas.microsoft.com/office/powerpoint/2010/main" val="7814344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16" name="Google Shape;216;p28"/>
          <p:cNvPicPr preferRelativeResize="0"/>
          <p:nvPr/>
        </p:nvPicPr>
        <p:blipFill>
          <a:blip r:embed="rId3">
            <a:alphaModFix/>
          </a:blip>
          <a:stretch>
            <a:fillRect/>
          </a:stretch>
        </p:blipFill>
        <p:spPr>
          <a:xfrm>
            <a:off x="0" y="-1828800"/>
            <a:ext cx="12191997" cy="9140815"/>
          </a:xfrm>
          <a:prstGeom prst="rect">
            <a:avLst/>
          </a:prstGeom>
          <a:noFill/>
          <a:ln>
            <a:noFill/>
          </a:ln>
        </p:spPr>
      </p:pic>
      <p:sp>
        <p:nvSpPr>
          <p:cNvPr id="217" name="Google Shape;217;p28"/>
          <p:cNvSpPr txBox="1"/>
          <p:nvPr/>
        </p:nvSpPr>
        <p:spPr>
          <a:xfrm>
            <a:off x="0" y="6432000"/>
            <a:ext cx="12192000" cy="426000"/>
          </a:xfrm>
          <a:prstGeom prst="rect">
            <a:avLst/>
          </a:prstGeom>
          <a:solidFill>
            <a:srgbClr val="FFFFFF"/>
          </a:solidFill>
          <a:ln>
            <a:noFill/>
          </a:ln>
        </p:spPr>
        <p:txBody>
          <a:bodyPr spcFirstLastPara="1" wrap="square" lIns="121900" tIns="121900" rIns="121900" bIns="121900" anchor="t" anchorCtr="0">
            <a:noAutofit/>
          </a:bodyPr>
          <a:lstStyle/>
          <a:p>
            <a:pPr defTabSz="1219170">
              <a:buClr>
                <a:srgbClr val="000000"/>
              </a:buClr>
            </a:pPr>
            <a:r>
              <a:rPr lang="en" sz="1867" kern="0">
                <a:solidFill>
                  <a:srgbClr val="000000"/>
                </a:solidFill>
                <a:latin typeface="Arial"/>
                <a:cs typeface="Arial"/>
                <a:sym typeface="Arial"/>
              </a:rPr>
              <a:t>2019, students continuing to engage with Stockton partners</a:t>
            </a:r>
            <a:endParaRPr sz="1867" kern="0">
              <a:solidFill>
                <a:srgbClr val="000000"/>
              </a:solidFill>
              <a:latin typeface="Arial"/>
              <a:cs typeface="Arial"/>
              <a:sym typeface="Arial"/>
            </a:endParaRPr>
          </a:p>
        </p:txBody>
      </p:sp>
    </p:spTree>
    <p:extLst>
      <p:ext uri="{BB962C8B-B14F-4D97-AF65-F5344CB8AC3E}">
        <p14:creationId xmlns:p14="http://schemas.microsoft.com/office/powerpoint/2010/main" val="42418230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229" name="Google Shape;229;p30"/>
          <p:cNvPicPr preferRelativeResize="0"/>
          <p:nvPr/>
        </p:nvPicPr>
        <p:blipFill>
          <a:blip r:embed="rId3">
            <a:alphaModFix/>
          </a:blip>
          <a:stretch>
            <a:fillRect/>
          </a:stretch>
        </p:blipFill>
        <p:spPr>
          <a:xfrm>
            <a:off x="0" y="-2235200"/>
            <a:ext cx="12191997" cy="9140815"/>
          </a:xfrm>
          <a:prstGeom prst="rect">
            <a:avLst/>
          </a:prstGeom>
          <a:noFill/>
          <a:ln>
            <a:noFill/>
          </a:ln>
        </p:spPr>
      </p:pic>
      <p:sp>
        <p:nvSpPr>
          <p:cNvPr id="230" name="Google Shape;230;p30"/>
          <p:cNvSpPr txBox="1"/>
          <p:nvPr/>
        </p:nvSpPr>
        <p:spPr>
          <a:xfrm>
            <a:off x="0" y="6432000"/>
            <a:ext cx="12192000" cy="426000"/>
          </a:xfrm>
          <a:prstGeom prst="rect">
            <a:avLst/>
          </a:prstGeom>
          <a:solidFill>
            <a:srgbClr val="FFFFFF"/>
          </a:solidFill>
          <a:ln>
            <a:noFill/>
          </a:ln>
        </p:spPr>
        <p:txBody>
          <a:bodyPr spcFirstLastPara="1" wrap="square" lIns="121900" tIns="121900" rIns="121900" bIns="121900" anchor="t" anchorCtr="0">
            <a:noAutofit/>
          </a:bodyPr>
          <a:lstStyle/>
          <a:p>
            <a:pPr defTabSz="1219170">
              <a:buClr>
                <a:srgbClr val="000000"/>
              </a:buClr>
            </a:pPr>
            <a:r>
              <a:rPr lang="en" sz="1867" kern="0">
                <a:solidFill>
                  <a:srgbClr val="000000"/>
                </a:solidFill>
                <a:latin typeface="Arial"/>
                <a:cs typeface="Arial"/>
                <a:sym typeface="Arial"/>
              </a:rPr>
              <a:t>Violet presenting to NFO partners. Eventually multiple parties worked together to win SVCF funding for NFO.</a:t>
            </a:r>
            <a:endParaRPr sz="1867" kern="0">
              <a:solidFill>
                <a:srgbClr val="000000"/>
              </a:solidFill>
              <a:latin typeface="Arial"/>
              <a:cs typeface="Arial"/>
              <a:sym typeface="Arial"/>
            </a:endParaRPr>
          </a:p>
        </p:txBody>
      </p:sp>
    </p:spTree>
    <p:extLst>
      <p:ext uri="{BB962C8B-B14F-4D97-AF65-F5344CB8AC3E}">
        <p14:creationId xmlns:p14="http://schemas.microsoft.com/office/powerpoint/2010/main" val="6727588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1"/>
          <p:cNvSpPr txBox="1">
            <a:spLocks noGrp="1"/>
          </p:cNvSpPr>
          <p:nvPr>
            <p:ph type="title"/>
          </p:nvPr>
        </p:nvSpPr>
        <p:spPr>
          <a:xfrm>
            <a:off x="415600" y="2867800"/>
            <a:ext cx="11360800" cy="1122400"/>
          </a:xfrm>
          <a:prstGeom prst="rect">
            <a:avLst/>
          </a:prstGeom>
        </p:spPr>
        <p:txBody>
          <a:bodyPr spcFirstLastPara="1" wrap="square" lIns="121900" tIns="121900" rIns="121900" bIns="121900" anchor="ctr" anchorCtr="0">
            <a:noAutofit/>
          </a:bodyPr>
          <a:lstStyle/>
          <a:p>
            <a:r>
              <a:rPr lang="en"/>
              <a:t>Miscellaneous: on remote engagement</a:t>
            </a:r>
            <a:endParaRPr/>
          </a:p>
        </p:txBody>
      </p:sp>
    </p:spTree>
    <p:extLst>
      <p:ext uri="{BB962C8B-B14F-4D97-AF65-F5344CB8AC3E}">
        <p14:creationId xmlns:p14="http://schemas.microsoft.com/office/powerpoint/2010/main" val="23659893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32"/>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r>
              <a:rPr lang="en"/>
              <a:t>Digital collaboration...</a:t>
            </a:r>
            <a:endParaRPr/>
          </a:p>
        </p:txBody>
      </p:sp>
      <p:pic>
        <p:nvPicPr>
          <p:cNvPr id="241" name="Google Shape;241;p32"/>
          <p:cNvPicPr preferRelativeResize="0"/>
          <p:nvPr/>
        </p:nvPicPr>
        <p:blipFill>
          <a:blip r:embed="rId3">
            <a:alphaModFix/>
          </a:blip>
          <a:stretch>
            <a:fillRect/>
          </a:stretch>
        </p:blipFill>
        <p:spPr>
          <a:xfrm>
            <a:off x="1" y="2208803"/>
            <a:ext cx="6085348" cy="4649196"/>
          </a:xfrm>
          <a:prstGeom prst="rect">
            <a:avLst/>
          </a:prstGeom>
          <a:noFill/>
          <a:ln>
            <a:noFill/>
          </a:ln>
        </p:spPr>
      </p:pic>
      <p:pic>
        <p:nvPicPr>
          <p:cNvPr id="242" name="Google Shape;242;p32"/>
          <p:cNvPicPr preferRelativeResize="0"/>
          <p:nvPr/>
        </p:nvPicPr>
        <p:blipFill>
          <a:blip r:embed="rId4">
            <a:alphaModFix/>
          </a:blip>
          <a:stretch>
            <a:fillRect/>
          </a:stretch>
        </p:blipFill>
        <p:spPr>
          <a:xfrm>
            <a:off x="6085342" y="2208803"/>
            <a:ext cx="6106657" cy="4649196"/>
          </a:xfrm>
          <a:prstGeom prst="rect">
            <a:avLst/>
          </a:prstGeom>
          <a:noFill/>
          <a:ln>
            <a:noFill/>
          </a:ln>
        </p:spPr>
      </p:pic>
    </p:spTree>
    <p:extLst>
      <p:ext uri="{BB962C8B-B14F-4D97-AF65-F5344CB8AC3E}">
        <p14:creationId xmlns:p14="http://schemas.microsoft.com/office/powerpoint/2010/main" val="212241160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33"/>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r>
              <a:rPr lang="en"/>
              <a:t>Digital inclusion...</a:t>
            </a:r>
            <a:endParaRPr/>
          </a:p>
        </p:txBody>
      </p:sp>
      <p:pic>
        <p:nvPicPr>
          <p:cNvPr id="248" name="Google Shape;248;p33"/>
          <p:cNvPicPr preferRelativeResize="0"/>
          <p:nvPr/>
        </p:nvPicPr>
        <p:blipFill>
          <a:blip r:embed="rId3">
            <a:alphaModFix/>
          </a:blip>
          <a:stretch>
            <a:fillRect/>
          </a:stretch>
        </p:blipFill>
        <p:spPr>
          <a:xfrm>
            <a:off x="5484733" y="1963067"/>
            <a:ext cx="6560800" cy="4691735"/>
          </a:xfrm>
          <a:prstGeom prst="rect">
            <a:avLst/>
          </a:prstGeom>
          <a:noFill/>
          <a:ln>
            <a:noFill/>
          </a:ln>
        </p:spPr>
      </p:pic>
      <p:pic>
        <p:nvPicPr>
          <p:cNvPr id="249" name="Google Shape;249;p33"/>
          <p:cNvPicPr preferRelativeResize="0"/>
          <p:nvPr/>
        </p:nvPicPr>
        <p:blipFill>
          <a:blip r:embed="rId4">
            <a:alphaModFix/>
          </a:blip>
          <a:stretch>
            <a:fillRect/>
          </a:stretch>
        </p:blipFill>
        <p:spPr>
          <a:xfrm>
            <a:off x="135563" y="1963067"/>
            <a:ext cx="5297141" cy="4691733"/>
          </a:xfrm>
          <a:prstGeom prst="rect">
            <a:avLst/>
          </a:prstGeom>
          <a:noFill/>
          <a:ln>
            <a:noFill/>
          </a:ln>
        </p:spPr>
      </p:pic>
      <p:sp>
        <p:nvSpPr>
          <p:cNvPr id="250" name="Google Shape;250;p33"/>
          <p:cNvSpPr txBox="1"/>
          <p:nvPr/>
        </p:nvSpPr>
        <p:spPr>
          <a:xfrm>
            <a:off x="5734267" y="1503767"/>
            <a:ext cx="6151600" cy="4592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000000"/>
                </a:solidFill>
                <a:latin typeface="Arial"/>
                <a:cs typeface="Arial"/>
                <a:sym typeface="Arial"/>
              </a:rPr>
              <a:t>Another SJ project to optimize installation of broadband</a:t>
            </a:r>
            <a:endParaRPr sz="1867" kern="0">
              <a:solidFill>
                <a:srgbClr val="000000"/>
              </a:solidFill>
              <a:latin typeface="Arial"/>
              <a:cs typeface="Arial"/>
              <a:sym typeface="Arial"/>
            </a:endParaRPr>
          </a:p>
        </p:txBody>
      </p:sp>
    </p:spTree>
    <p:extLst>
      <p:ext uri="{BB962C8B-B14F-4D97-AF65-F5344CB8AC3E}">
        <p14:creationId xmlns:p14="http://schemas.microsoft.com/office/powerpoint/2010/main" val="33543740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7"/>
          <p:cNvSpPr txBox="1">
            <a:spLocks noGrp="1"/>
          </p:cNvSpPr>
          <p:nvPr>
            <p:ph type="ctrTitle"/>
          </p:nvPr>
        </p:nvSpPr>
        <p:spPr>
          <a:xfrm>
            <a:off x="2078732" y="1841828"/>
            <a:ext cx="4674093" cy="3115081"/>
          </a:xfrm>
          <a:prstGeom prst="rect">
            <a:avLst/>
          </a:prstGeom>
          <a:noFill/>
          <a:ln>
            <a:noFill/>
          </a:ln>
        </p:spPr>
        <p:txBody>
          <a:bodyPr spcFirstLastPara="1" wrap="square" lIns="91425" tIns="91425" rIns="91425" bIns="91425" anchor="b" anchorCtr="0">
            <a:noAutofit/>
          </a:bodyPr>
          <a:lstStyle/>
          <a:p>
            <a:pPr algn="ctr"/>
            <a:r>
              <a:rPr lang="en-US" sz="3200" b="1"/>
              <a:t>The Struggle for</a:t>
            </a:r>
            <a:br>
              <a:rPr lang="en-US" sz="3200" b="1"/>
            </a:br>
            <a:r>
              <a:rPr lang="en-US" sz="3200" b="1"/>
              <a:t>Water Justice: </a:t>
            </a:r>
            <a:br>
              <a:rPr lang="en-US" sz="3200" b="1"/>
            </a:br>
            <a:r>
              <a:rPr lang="en-US" sz="3200" b="1"/>
              <a:t>A Focus on Disadvantaged Unincorporated Communities </a:t>
            </a:r>
            <a:endParaRPr sz="3200" b="1"/>
          </a:p>
        </p:txBody>
      </p:sp>
      <p:pic>
        <p:nvPicPr>
          <p:cNvPr id="95" name="Google Shape;95;p7"/>
          <p:cNvPicPr preferRelativeResize="0"/>
          <p:nvPr/>
        </p:nvPicPr>
        <p:blipFill rotWithShape="1">
          <a:blip r:embed="rId3">
            <a:alphaModFix/>
          </a:blip>
          <a:srcRect/>
          <a:stretch/>
        </p:blipFill>
        <p:spPr>
          <a:xfrm>
            <a:off x="6897513" y="1374009"/>
            <a:ext cx="3160889" cy="4050721"/>
          </a:xfrm>
          <a:prstGeom prst="rect">
            <a:avLst/>
          </a:prstGeom>
          <a:noFill/>
          <a:ln>
            <a:noFill/>
          </a:ln>
        </p:spPr>
      </p:pic>
    </p:spTree>
    <p:extLst>
      <p:ext uri="{BB962C8B-B14F-4D97-AF65-F5344CB8AC3E}">
        <p14:creationId xmlns:p14="http://schemas.microsoft.com/office/powerpoint/2010/main" val="424486954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5" name="Google Shape;255;p34"/>
          <p:cNvPicPr preferRelativeResize="0"/>
          <p:nvPr/>
        </p:nvPicPr>
        <p:blipFill>
          <a:blip r:embed="rId3">
            <a:alphaModFix/>
          </a:blip>
          <a:stretch>
            <a:fillRect/>
          </a:stretch>
        </p:blipFill>
        <p:spPr>
          <a:xfrm>
            <a:off x="13" y="1"/>
            <a:ext cx="5391511" cy="6858001"/>
          </a:xfrm>
          <a:prstGeom prst="rect">
            <a:avLst/>
          </a:prstGeom>
          <a:noFill/>
          <a:ln>
            <a:noFill/>
          </a:ln>
        </p:spPr>
      </p:pic>
      <p:pic>
        <p:nvPicPr>
          <p:cNvPr id="256" name="Google Shape;256;p34"/>
          <p:cNvPicPr preferRelativeResize="0"/>
          <p:nvPr/>
        </p:nvPicPr>
        <p:blipFill>
          <a:blip r:embed="rId4">
            <a:alphaModFix/>
          </a:blip>
          <a:stretch>
            <a:fillRect/>
          </a:stretch>
        </p:blipFill>
        <p:spPr>
          <a:xfrm>
            <a:off x="5391533" y="111334"/>
            <a:ext cx="5206800" cy="5581700"/>
          </a:xfrm>
          <a:prstGeom prst="rect">
            <a:avLst/>
          </a:prstGeom>
          <a:noFill/>
          <a:ln>
            <a:noFill/>
          </a:ln>
        </p:spPr>
      </p:pic>
      <p:sp>
        <p:nvSpPr>
          <p:cNvPr id="257" name="Google Shape;257;p34"/>
          <p:cNvSpPr txBox="1">
            <a:spLocks noGrp="1"/>
          </p:cNvSpPr>
          <p:nvPr>
            <p:ph type="title"/>
          </p:nvPr>
        </p:nvSpPr>
        <p:spPr>
          <a:xfrm>
            <a:off x="415600" y="5909967"/>
            <a:ext cx="11360800" cy="763600"/>
          </a:xfrm>
          <a:prstGeom prst="rect">
            <a:avLst/>
          </a:prstGeom>
        </p:spPr>
        <p:txBody>
          <a:bodyPr spcFirstLastPara="1" wrap="square" lIns="121900" tIns="121900" rIns="121900" bIns="121900" anchor="t" anchorCtr="0">
            <a:noAutofit/>
          </a:bodyPr>
          <a:lstStyle/>
          <a:p>
            <a:pPr algn="r"/>
            <a:r>
              <a:rPr lang="en"/>
              <a:t>… Digital community</a:t>
            </a:r>
            <a:endParaRPr/>
          </a:p>
        </p:txBody>
      </p:sp>
    </p:spTree>
    <p:extLst>
      <p:ext uri="{BB962C8B-B14F-4D97-AF65-F5344CB8AC3E}">
        <p14:creationId xmlns:p14="http://schemas.microsoft.com/office/powerpoint/2010/main" val="237165372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5"/>
          <p:cNvSpPr txBox="1"/>
          <p:nvPr/>
        </p:nvSpPr>
        <p:spPr>
          <a:xfrm>
            <a:off x="-785912" y="3672635"/>
            <a:ext cx="14984000" cy="1607600"/>
          </a:xfrm>
          <a:prstGeom prst="rect">
            <a:avLst/>
          </a:prstGeom>
          <a:noFill/>
          <a:ln>
            <a:noFill/>
          </a:ln>
        </p:spPr>
        <p:txBody>
          <a:bodyPr spcFirstLastPara="1" wrap="square" lIns="68567" tIns="34267" rIns="68567" bIns="34267" anchor="b" anchorCtr="0">
            <a:noAutofit/>
          </a:bodyPr>
          <a:lstStyle/>
          <a:p>
            <a:pPr algn="ctr">
              <a:lnSpc>
                <a:spcPct val="90000"/>
              </a:lnSpc>
              <a:buClr>
                <a:srgbClr val="000000"/>
              </a:buClr>
              <a:buSzPts val="2500"/>
            </a:pPr>
            <a:endParaRPr sz="3333">
              <a:solidFill>
                <a:schemeClr val="accent4"/>
              </a:solidFill>
              <a:latin typeface="Arial"/>
              <a:ea typeface="Arial"/>
              <a:cs typeface="Arial"/>
              <a:sym typeface="Arial"/>
            </a:endParaRPr>
          </a:p>
          <a:p>
            <a:pPr algn="ctr">
              <a:lnSpc>
                <a:spcPct val="90000"/>
              </a:lnSpc>
              <a:buClr>
                <a:srgbClr val="000000"/>
              </a:buClr>
              <a:buSzPts val="2500"/>
            </a:pPr>
            <a:endParaRPr sz="3333">
              <a:solidFill>
                <a:schemeClr val="accent4"/>
              </a:solidFill>
              <a:latin typeface="Arial"/>
              <a:ea typeface="Arial"/>
              <a:cs typeface="Arial"/>
              <a:sym typeface="Arial"/>
            </a:endParaRPr>
          </a:p>
          <a:p>
            <a:pPr algn="ctr">
              <a:lnSpc>
                <a:spcPct val="90000"/>
              </a:lnSpc>
              <a:buClr>
                <a:srgbClr val="000000"/>
              </a:buClr>
              <a:buSzPts val="2500"/>
            </a:pPr>
            <a:endParaRPr sz="3333">
              <a:solidFill>
                <a:schemeClr val="accent4"/>
              </a:solidFill>
              <a:latin typeface="Arial"/>
              <a:ea typeface="Arial"/>
              <a:cs typeface="Arial"/>
              <a:sym typeface="Arial"/>
            </a:endParaRPr>
          </a:p>
          <a:p>
            <a:pPr algn="ctr">
              <a:lnSpc>
                <a:spcPct val="90000"/>
              </a:lnSpc>
              <a:buClr>
                <a:srgbClr val="000000"/>
              </a:buClr>
              <a:buSzPts val="2500"/>
            </a:pPr>
            <a:r>
              <a:rPr lang="en" sz="3333" b="1">
                <a:solidFill>
                  <a:srgbClr val="2F5496"/>
                </a:solidFill>
              </a:rPr>
              <a:t>A 15-year multi-sector model for </a:t>
            </a:r>
            <a:endParaRPr sz="3333" b="1">
              <a:solidFill>
                <a:srgbClr val="2F5496"/>
              </a:solidFill>
            </a:endParaRPr>
          </a:p>
          <a:p>
            <a:pPr algn="ctr">
              <a:lnSpc>
                <a:spcPct val="90000"/>
              </a:lnSpc>
              <a:buClr>
                <a:srgbClr val="000000"/>
              </a:buClr>
              <a:buSzPts val="2500"/>
            </a:pPr>
            <a:r>
              <a:rPr lang="en" sz="3333" b="1">
                <a:solidFill>
                  <a:srgbClr val="2F5496"/>
                </a:solidFill>
              </a:rPr>
              <a:t>community engaged learning</a:t>
            </a:r>
            <a:endParaRPr sz="3333" b="1">
              <a:solidFill>
                <a:srgbClr val="2F5496"/>
              </a:solidFill>
            </a:endParaRPr>
          </a:p>
          <a:p>
            <a:pPr algn="ctr">
              <a:lnSpc>
                <a:spcPct val="90000"/>
              </a:lnSpc>
              <a:buClr>
                <a:srgbClr val="000000"/>
              </a:buClr>
              <a:buSzPts val="2500"/>
            </a:pPr>
            <a:endParaRPr sz="2400" b="1">
              <a:solidFill>
                <a:srgbClr val="FFC000"/>
              </a:solidFill>
            </a:endParaRPr>
          </a:p>
          <a:p>
            <a:pPr algn="ctr">
              <a:lnSpc>
                <a:spcPct val="90000"/>
              </a:lnSpc>
              <a:buClr>
                <a:srgbClr val="000000"/>
              </a:buClr>
              <a:buSzPts val="2500"/>
            </a:pPr>
            <a:r>
              <a:rPr lang="en" sz="2400" b="1">
                <a:solidFill>
                  <a:srgbClr val="2F5496"/>
                </a:solidFill>
              </a:rPr>
              <a:t>Katherine Cushing, Executive Director</a:t>
            </a:r>
            <a:endParaRPr sz="2400" b="1">
              <a:solidFill>
                <a:srgbClr val="2F5496"/>
              </a:solidFill>
            </a:endParaRPr>
          </a:p>
        </p:txBody>
      </p:sp>
      <p:sp>
        <p:nvSpPr>
          <p:cNvPr id="130" name="Google Shape;130;p25"/>
          <p:cNvSpPr txBox="1"/>
          <p:nvPr/>
        </p:nvSpPr>
        <p:spPr>
          <a:xfrm>
            <a:off x="2667000" y="4338620"/>
            <a:ext cx="6858000" cy="1241600"/>
          </a:xfrm>
          <a:prstGeom prst="rect">
            <a:avLst/>
          </a:prstGeom>
          <a:noFill/>
          <a:ln>
            <a:noFill/>
          </a:ln>
        </p:spPr>
        <p:txBody>
          <a:bodyPr spcFirstLastPara="1" wrap="square" lIns="68567" tIns="34267" rIns="68567" bIns="34267" anchor="t" anchorCtr="0">
            <a:noAutofit/>
          </a:bodyPr>
          <a:lstStyle/>
          <a:p>
            <a:pPr algn="ctr">
              <a:lnSpc>
                <a:spcPct val="90000"/>
              </a:lnSpc>
              <a:buClr>
                <a:srgbClr val="000000"/>
              </a:buClr>
              <a:buSzPts val="1600"/>
            </a:pPr>
            <a:endParaRPr sz="2133" b="1">
              <a:solidFill>
                <a:schemeClr val="dk1"/>
              </a:solidFill>
              <a:latin typeface="Arial"/>
              <a:ea typeface="Arial"/>
              <a:cs typeface="Arial"/>
              <a:sym typeface="Arial"/>
            </a:endParaRPr>
          </a:p>
        </p:txBody>
      </p:sp>
    </p:spTree>
    <p:extLst>
      <p:ext uri="{BB962C8B-B14F-4D97-AF65-F5344CB8AC3E}">
        <p14:creationId xmlns:p14="http://schemas.microsoft.com/office/powerpoint/2010/main" val="70633685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6"/>
          <p:cNvSpPr txBox="1">
            <a:spLocks noGrp="1"/>
          </p:cNvSpPr>
          <p:nvPr>
            <p:ph type="title"/>
          </p:nvPr>
        </p:nvSpPr>
        <p:spPr>
          <a:xfrm>
            <a:off x="838200" y="365125"/>
            <a:ext cx="10515600" cy="1325600"/>
          </a:xfrm>
          <a:prstGeom prst="rect">
            <a:avLst/>
          </a:prstGeom>
          <a:noFill/>
          <a:ln>
            <a:noFill/>
          </a:ln>
        </p:spPr>
        <p:txBody>
          <a:bodyPr spcFirstLastPara="1" wrap="square" lIns="91433" tIns="45700" rIns="91433" bIns="45700" anchor="ctr" anchorCtr="0">
            <a:noAutofit/>
          </a:bodyPr>
          <a:lstStyle/>
          <a:p>
            <a:pPr>
              <a:lnSpc>
                <a:spcPct val="100000"/>
              </a:lnSpc>
              <a:buSzPts val="800"/>
            </a:pPr>
            <a:r>
              <a:rPr lang="en" b="1">
                <a:solidFill>
                  <a:schemeClr val="accent4"/>
                </a:solidFill>
                <a:latin typeface="Garamond"/>
                <a:ea typeface="Garamond"/>
                <a:cs typeface="Garamond"/>
                <a:sym typeface="Garamond"/>
              </a:rPr>
              <a:t>Learning, Engagement, and Community Benefits since 2005</a:t>
            </a:r>
            <a:endParaRPr>
              <a:solidFill>
                <a:schemeClr val="accent4"/>
              </a:solidFill>
            </a:endParaRPr>
          </a:p>
        </p:txBody>
      </p:sp>
      <p:sp>
        <p:nvSpPr>
          <p:cNvPr id="136" name="Google Shape;136;p26"/>
          <p:cNvSpPr/>
          <p:nvPr/>
        </p:nvSpPr>
        <p:spPr>
          <a:xfrm>
            <a:off x="733196" y="1935845"/>
            <a:ext cx="2398800" cy="1779200"/>
          </a:xfrm>
          <a:prstGeom prst="ellipse">
            <a:avLst/>
          </a:prstGeom>
          <a:solidFill>
            <a:srgbClr val="2F5496"/>
          </a:solidFill>
          <a:ln w="85725" cap="flat" cmpd="dbl">
            <a:solidFill>
              <a:srgbClr val="FFD966"/>
            </a:solidFill>
            <a:prstDash val="solid"/>
            <a:round/>
            <a:headEnd type="none" w="sm" len="sm"/>
            <a:tailEnd type="none" w="sm" len="sm"/>
          </a:ln>
        </p:spPr>
        <p:txBody>
          <a:bodyPr spcFirstLastPara="1" wrap="square" lIns="91433" tIns="45700" rIns="91433" bIns="45700" anchor="ctr" anchorCtr="0">
            <a:noAutofit/>
          </a:bodyPr>
          <a:lstStyle/>
          <a:p>
            <a:pPr algn="ctr"/>
            <a:endParaRPr sz="1467">
              <a:solidFill>
                <a:srgbClr val="000000"/>
              </a:solidFill>
              <a:latin typeface="Arial"/>
              <a:ea typeface="Arial"/>
              <a:cs typeface="Arial"/>
              <a:sym typeface="Arial"/>
            </a:endParaRPr>
          </a:p>
        </p:txBody>
      </p:sp>
      <p:sp>
        <p:nvSpPr>
          <p:cNvPr id="137" name="Google Shape;137;p26"/>
          <p:cNvSpPr/>
          <p:nvPr/>
        </p:nvSpPr>
        <p:spPr>
          <a:xfrm>
            <a:off x="3549729" y="1935845"/>
            <a:ext cx="2398800" cy="1779200"/>
          </a:xfrm>
          <a:prstGeom prst="ellipse">
            <a:avLst/>
          </a:prstGeom>
          <a:solidFill>
            <a:srgbClr val="2F5496"/>
          </a:solidFill>
          <a:ln w="85725" cap="flat" cmpd="sng">
            <a:solidFill>
              <a:srgbClr val="FFD966"/>
            </a:solidFill>
            <a:prstDash val="dot"/>
            <a:round/>
            <a:headEnd type="none" w="sm" len="sm"/>
            <a:tailEnd type="none" w="sm" len="sm"/>
          </a:ln>
        </p:spPr>
        <p:txBody>
          <a:bodyPr spcFirstLastPara="1" wrap="square" lIns="91433" tIns="45700" rIns="91433" bIns="45700" anchor="ctr" anchorCtr="0">
            <a:noAutofit/>
          </a:bodyPr>
          <a:lstStyle/>
          <a:p>
            <a:pPr algn="ctr"/>
            <a:endParaRPr sz="1467">
              <a:solidFill>
                <a:srgbClr val="000000"/>
              </a:solidFill>
              <a:latin typeface="Arial"/>
              <a:ea typeface="Arial"/>
              <a:cs typeface="Arial"/>
              <a:sym typeface="Arial"/>
            </a:endParaRPr>
          </a:p>
        </p:txBody>
      </p:sp>
      <p:sp>
        <p:nvSpPr>
          <p:cNvPr id="138" name="Google Shape;138;p26"/>
          <p:cNvSpPr/>
          <p:nvPr/>
        </p:nvSpPr>
        <p:spPr>
          <a:xfrm>
            <a:off x="6467867" y="1935849"/>
            <a:ext cx="2398800" cy="1779200"/>
          </a:xfrm>
          <a:prstGeom prst="ellipse">
            <a:avLst/>
          </a:prstGeom>
          <a:solidFill>
            <a:srgbClr val="2F5496"/>
          </a:solidFill>
          <a:ln w="85725" cap="flat" cmpd="sng">
            <a:solidFill>
              <a:srgbClr val="FFD966"/>
            </a:solidFill>
            <a:prstDash val="solid"/>
            <a:round/>
            <a:headEnd type="none" w="sm" len="sm"/>
            <a:tailEnd type="none" w="sm" len="sm"/>
          </a:ln>
        </p:spPr>
        <p:txBody>
          <a:bodyPr spcFirstLastPara="1" wrap="square" lIns="91433" tIns="45700" rIns="91433" bIns="45700" anchor="ctr" anchorCtr="0">
            <a:noAutofit/>
          </a:bodyPr>
          <a:lstStyle/>
          <a:p>
            <a:pPr algn="ctr"/>
            <a:endParaRPr sz="1467">
              <a:solidFill>
                <a:srgbClr val="000000"/>
              </a:solidFill>
              <a:latin typeface="Arial"/>
              <a:ea typeface="Arial"/>
              <a:cs typeface="Arial"/>
              <a:sym typeface="Arial"/>
            </a:endParaRPr>
          </a:p>
        </p:txBody>
      </p:sp>
      <p:sp>
        <p:nvSpPr>
          <p:cNvPr id="139" name="Google Shape;139;p26"/>
          <p:cNvSpPr/>
          <p:nvPr/>
        </p:nvSpPr>
        <p:spPr>
          <a:xfrm>
            <a:off x="9303567" y="1935849"/>
            <a:ext cx="2398800" cy="1779200"/>
          </a:xfrm>
          <a:prstGeom prst="ellipse">
            <a:avLst/>
          </a:prstGeom>
          <a:solidFill>
            <a:srgbClr val="2F5496"/>
          </a:solidFill>
          <a:ln w="85725" cap="flat" cmpd="sng">
            <a:solidFill>
              <a:srgbClr val="38761D"/>
            </a:solidFill>
            <a:prstDash val="solid"/>
            <a:round/>
            <a:headEnd type="none" w="sm" len="sm"/>
            <a:tailEnd type="none" w="sm" len="sm"/>
          </a:ln>
        </p:spPr>
        <p:txBody>
          <a:bodyPr spcFirstLastPara="1" wrap="square" lIns="91433" tIns="45700" rIns="91433" bIns="45700" anchor="ctr" anchorCtr="0">
            <a:noAutofit/>
          </a:bodyPr>
          <a:lstStyle/>
          <a:p>
            <a:pPr algn="ctr"/>
            <a:endParaRPr sz="1467">
              <a:solidFill>
                <a:srgbClr val="000000"/>
              </a:solidFill>
              <a:latin typeface="Arial"/>
              <a:ea typeface="Arial"/>
              <a:cs typeface="Arial"/>
              <a:sym typeface="Arial"/>
            </a:endParaRPr>
          </a:p>
        </p:txBody>
      </p:sp>
      <p:sp>
        <p:nvSpPr>
          <p:cNvPr id="140" name="Google Shape;140;p26"/>
          <p:cNvSpPr txBox="1"/>
          <p:nvPr/>
        </p:nvSpPr>
        <p:spPr>
          <a:xfrm>
            <a:off x="3581367" y="1852200"/>
            <a:ext cx="2398800" cy="1694000"/>
          </a:xfrm>
          <a:prstGeom prst="rect">
            <a:avLst/>
          </a:prstGeom>
          <a:noFill/>
          <a:ln>
            <a:noFill/>
          </a:ln>
        </p:spPr>
        <p:txBody>
          <a:bodyPr spcFirstLastPara="1" wrap="square" lIns="91433" tIns="45700" rIns="91433" bIns="45700" anchor="t" anchorCtr="0">
            <a:noAutofit/>
          </a:bodyPr>
          <a:lstStyle/>
          <a:p>
            <a:pPr algn="ctr">
              <a:spcBef>
                <a:spcPts val="1067"/>
              </a:spcBef>
            </a:pPr>
            <a:r>
              <a:rPr lang="en" sz="2267" b="1">
                <a:solidFill>
                  <a:srgbClr val="FFFFFF"/>
                </a:solidFill>
                <a:latin typeface="Garamond"/>
                <a:ea typeface="Garamond"/>
                <a:cs typeface="Garamond"/>
                <a:sym typeface="Garamond"/>
              </a:rPr>
              <a:t>SJSU</a:t>
            </a:r>
            <a:endParaRPr sz="2267" b="1">
              <a:solidFill>
                <a:srgbClr val="FFFFFF"/>
              </a:solidFill>
              <a:latin typeface="Garamond"/>
              <a:ea typeface="Garamond"/>
              <a:cs typeface="Garamond"/>
              <a:sym typeface="Garamond"/>
            </a:endParaRPr>
          </a:p>
          <a:p>
            <a:pPr algn="ctr"/>
            <a:r>
              <a:rPr lang="en" sz="2267" b="1">
                <a:solidFill>
                  <a:srgbClr val="FFFFFF"/>
                </a:solidFill>
                <a:latin typeface="Garamond"/>
                <a:ea typeface="Garamond"/>
                <a:cs typeface="Garamond"/>
                <a:sym typeface="Garamond"/>
              </a:rPr>
              <a:t>Students</a:t>
            </a:r>
            <a:endParaRPr sz="2267" b="1">
              <a:solidFill>
                <a:srgbClr val="FFFFFF"/>
              </a:solidFill>
              <a:latin typeface="Garamond"/>
              <a:ea typeface="Garamond"/>
              <a:cs typeface="Garamond"/>
              <a:sym typeface="Garamond"/>
            </a:endParaRPr>
          </a:p>
          <a:p>
            <a:pPr algn="ctr"/>
            <a:r>
              <a:rPr lang="en" sz="2267" b="1">
                <a:solidFill>
                  <a:srgbClr val="FFFFFF"/>
                </a:solidFill>
                <a:latin typeface="Garamond"/>
                <a:ea typeface="Garamond"/>
                <a:cs typeface="Garamond"/>
                <a:sym typeface="Garamond"/>
              </a:rPr>
              <a:t>Engaged</a:t>
            </a:r>
            <a:endParaRPr sz="3067" b="1">
              <a:solidFill>
                <a:srgbClr val="FFFFFF"/>
              </a:solidFill>
              <a:latin typeface="Garamond"/>
              <a:ea typeface="Garamond"/>
              <a:cs typeface="Garamond"/>
              <a:sym typeface="Garamond"/>
            </a:endParaRPr>
          </a:p>
          <a:p>
            <a:pPr algn="ctr">
              <a:spcBef>
                <a:spcPts val="1067"/>
              </a:spcBef>
            </a:pPr>
            <a:r>
              <a:rPr lang="en" sz="3067" b="1">
                <a:solidFill>
                  <a:srgbClr val="FFFFFF"/>
                </a:solidFill>
                <a:latin typeface="Garamond"/>
                <a:ea typeface="Garamond"/>
                <a:cs typeface="Garamond"/>
                <a:sym typeface="Garamond"/>
              </a:rPr>
              <a:t>22,000</a:t>
            </a:r>
            <a:endParaRPr sz="3067" b="1">
              <a:solidFill>
                <a:srgbClr val="FFFFFF"/>
              </a:solidFill>
              <a:latin typeface="Garamond"/>
              <a:ea typeface="Garamond"/>
              <a:cs typeface="Garamond"/>
              <a:sym typeface="Garamond"/>
            </a:endParaRPr>
          </a:p>
        </p:txBody>
      </p:sp>
      <p:sp>
        <p:nvSpPr>
          <p:cNvPr id="141" name="Google Shape;141;p26"/>
          <p:cNvSpPr txBox="1"/>
          <p:nvPr/>
        </p:nvSpPr>
        <p:spPr>
          <a:xfrm>
            <a:off x="809667" y="2204951"/>
            <a:ext cx="2284000" cy="1430400"/>
          </a:xfrm>
          <a:prstGeom prst="rect">
            <a:avLst/>
          </a:prstGeom>
          <a:noFill/>
          <a:ln>
            <a:noFill/>
          </a:ln>
        </p:spPr>
        <p:txBody>
          <a:bodyPr spcFirstLastPara="1" wrap="square" lIns="91433" tIns="45700" rIns="91433" bIns="45700" anchor="t" anchorCtr="0">
            <a:noAutofit/>
          </a:bodyPr>
          <a:lstStyle/>
          <a:p>
            <a:pPr algn="ctr"/>
            <a:r>
              <a:rPr lang="en" sz="3067" b="1">
                <a:solidFill>
                  <a:srgbClr val="FFFFFF"/>
                </a:solidFill>
                <a:latin typeface="Garamond"/>
                <a:ea typeface="Garamond"/>
                <a:cs typeface="Garamond"/>
                <a:sym typeface="Garamond"/>
              </a:rPr>
              <a:t>120,000</a:t>
            </a:r>
            <a:endParaRPr sz="3067" b="1">
              <a:solidFill>
                <a:srgbClr val="FFFFFF"/>
              </a:solidFill>
              <a:latin typeface="Garamond"/>
              <a:ea typeface="Garamond"/>
              <a:cs typeface="Garamond"/>
              <a:sym typeface="Garamond"/>
            </a:endParaRPr>
          </a:p>
          <a:p>
            <a:pPr algn="ctr"/>
            <a:r>
              <a:rPr lang="en" sz="2000" b="1">
                <a:solidFill>
                  <a:srgbClr val="FFFFFF"/>
                </a:solidFill>
                <a:latin typeface="Garamond"/>
                <a:ea typeface="Garamond"/>
                <a:cs typeface="Garamond"/>
                <a:sym typeface="Garamond"/>
              </a:rPr>
              <a:t>San Jose Residents</a:t>
            </a:r>
            <a:endParaRPr sz="2000" b="1">
              <a:solidFill>
                <a:srgbClr val="FFFFFF"/>
              </a:solidFill>
              <a:latin typeface="Garamond"/>
              <a:ea typeface="Garamond"/>
              <a:cs typeface="Garamond"/>
              <a:sym typeface="Garamond"/>
            </a:endParaRPr>
          </a:p>
          <a:p>
            <a:pPr algn="ctr"/>
            <a:r>
              <a:rPr lang="en" sz="2000" b="1">
                <a:solidFill>
                  <a:srgbClr val="FFFFFF"/>
                </a:solidFill>
                <a:latin typeface="Garamond"/>
                <a:ea typeface="Garamond"/>
                <a:cs typeface="Garamond"/>
                <a:sym typeface="Garamond"/>
              </a:rPr>
              <a:t>Engaged</a:t>
            </a:r>
            <a:endParaRPr sz="2000" b="1">
              <a:solidFill>
                <a:srgbClr val="FFFFFF"/>
              </a:solidFill>
              <a:latin typeface="Garamond"/>
              <a:ea typeface="Garamond"/>
              <a:cs typeface="Garamond"/>
              <a:sym typeface="Garamond"/>
            </a:endParaRPr>
          </a:p>
        </p:txBody>
      </p:sp>
      <p:sp>
        <p:nvSpPr>
          <p:cNvPr id="142" name="Google Shape;142;p26"/>
          <p:cNvSpPr txBox="1"/>
          <p:nvPr/>
        </p:nvSpPr>
        <p:spPr>
          <a:xfrm>
            <a:off x="6837533" y="2998800"/>
            <a:ext cx="1606800" cy="708000"/>
          </a:xfrm>
          <a:prstGeom prst="rect">
            <a:avLst/>
          </a:prstGeom>
          <a:noFill/>
          <a:ln>
            <a:noFill/>
          </a:ln>
        </p:spPr>
        <p:txBody>
          <a:bodyPr spcFirstLastPara="1" wrap="square" lIns="91433" tIns="45700" rIns="91433" bIns="45700" anchor="t" anchorCtr="0">
            <a:noAutofit/>
          </a:bodyPr>
          <a:lstStyle/>
          <a:p>
            <a:endParaRPr sz="3067" b="1">
              <a:solidFill>
                <a:srgbClr val="FFFFFF"/>
              </a:solidFill>
              <a:latin typeface="Garamond"/>
              <a:ea typeface="Garamond"/>
              <a:cs typeface="Garamond"/>
              <a:sym typeface="Garamond"/>
            </a:endParaRPr>
          </a:p>
        </p:txBody>
      </p:sp>
      <p:sp>
        <p:nvSpPr>
          <p:cNvPr id="143" name="Google Shape;143;p26"/>
          <p:cNvSpPr txBox="1"/>
          <p:nvPr/>
        </p:nvSpPr>
        <p:spPr>
          <a:xfrm>
            <a:off x="9354363" y="2155300"/>
            <a:ext cx="2398800" cy="708000"/>
          </a:xfrm>
          <a:prstGeom prst="rect">
            <a:avLst/>
          </a:prstGeom>
          <a:noFill/>
          <a:ln>
            <a:noFill/>
          </a:ln>
        </p:spPr>
        <p:txBody>
          <a:bodyPr spcFirstLastPara="1" wrap="square" lIns="91433" tIns="45700" rIns="91433" bIns="45700" anchor="t" anchorCtr="0">
            <a:noAutofit/>
          </a:bodyPr>
          <a:lstStyle/>
          <a:p>
            <a:pPr algn="ctr"/>
            <a:r>
              <a:rPr lang="en" sz="3067" b="1">
                <a:solidFill>
                  <a:srgbClr val="FFFFFF"/>
                </a:solidFill>
                <a:latin typeface="Garamond"/>
                <a:ea typeface="Garamond"/>
                <a:cs typeface="Garamond"/>
                <a:sym typeface="Garamond"/>
              </a:rPr>
              <a:t>Value</a:t>
            </a:r>
            <a:endParaRPr sz="3067" b="1">
              <a:solidFill>
                <a:srgbClr val="FFFFFF"/>
              </a:solidFill>
              <a:latin typeface="Garamond"/>
              <a:ea typeface="Garamond"/>
              <a:cs typeface="Garamond"/>
              <a:sym typeface="Garamond"/>
            </a:endParaRPr>
          </a:p>
        </p:txBody>
      </p:sp>
      <p:sp>
        <p:nvSpPr>
          <p:cNvPr id="144" name="Google Shape;144;p26"/>
          <p:cNvSpPr txBox="1"/>
          <p:nvPr/>
        </p:nvSpPr>
        <p:spPr>
          <a:xfrm>
            <a:off x="6737665" y="2129375"/>
            <a:ext cx="2030400" cy="1155200"/>
          </a:xfrm>
          <a:prstGeom prst="rect">
            <a:avLst/>
          </a:prstGeom>
          <a:noFill/>
          <a:ln>
            <a:noFill/>
          </a:ln>
        </p:spPr>
        <p:txBody>
          <a:bodyPr spcFirstLastPara="1" wrap="square" lIns="91433" tIns="45700" rIns="91433" bIns="45700" anchor="t" anchorCtr="0">
            <a:noAutofit/>
          </a:bodyPr>
          <a:lstStyle/>
          <a:p>
            <a:pPr algn="ctr"/>
            <a:r>
              <a:rPr lang="en" sz="3067" b="1">
                <a:solidFill>
                  <a:srgbClr val="FFFFFF"/>
                </a:solidFill>
                <a:latin typeface="Garamond"/>
                <a:ea typeface="Garamond"/>
                <a:cs typeface="Garamond"/>
                <a:sym typeface="Garamond"/>
              </a:rPr>
              <a:t>Hours</a:t>
            </a:r>
            <a:endParaRPr sz="3067" b="1">
              <a:solidFill>
                <a:srgbClr val="FFFFFF"/>
              </a:solidFill>
              <a:latin typeface="Garamond"/>
              <a:ea typeface="Garamond"/>
              <a:cs typeface="Garamond"/>
              <a:sym typeface="Garamond"/>
            </a:endParaRPr>
          </a:p>
          <a:p>
            <a:pPr algn="ctr">
              <a:spcBef>
                <a:spcPts val="1067"/>
              </a:spcBef>
              <a:buClr>
                <a:schemeClr val="dk1"/>
              </a:buClr>
            </a:pPr>
            <a:r>
              <a:rPr lang="en" sz="3067" b="1">
                <a:solidFill>
                  <a:schemeClr val="lt1"/>
                </a:solidFill>
                <a:latin typeface="Garamond"/>
                <a:ea typeface="Garamond"/>
                <a:cs typeface="Garamond"/>
                <a:sym typeface="Garamond"/>
              </a:rPr>
              <a:t>421,200</a:t>
            </a:r>
            <a:endParaRPr sz="3067" b="1">
              <a:solidFill>
                <a:srgbClr val="FFFFFF"/>
              </a:solidFill>
              <a:latin typeface="Garamond"/>
              <a:ea typeface="Garamond"/>
              <a:cs typeface="Garamond"/>
              <a:sym typeface="Garamond"/>
            </a:endParaRPr>
          </a:p>
        </p:txBody>
      </p:sp>
      <p:sp>
        <p:nvSpPr>
          <p:cNvPr id="145" name="Google Shape;145;p26"/>
          <p:cNvSpPr txBox="1"/>
          <p:nvPr/>
        </p:nvSpPr>
        <p:spPr>
          <a:xfrm>
            <a:off x="9505967" y="2723351"/>
            <a:ext cx="1994000" cy="626000"/>
          </a:xfrm>
          <a:prstGeom prst="rect">
            <a:avLst/>
          </a:prstGeom>
          <a:noFill/>
          <a:ln>
            <a:noFill/>
          </a:ln>
        </p:spPr>
        <p:txBody>
          <a:bodyPr spcFirstLastPara="1" wrap="square" lIns="91433" tIns="45700" rIns="91433" bIns="45700" anchor="t" anchorCtr="0">
            <a:noAutofit/>
          </a:bodyPr>
          <a:lstStyle/>
          <a:p>
            <a:pPr algn="ctr"/>
            <a:r>
              <a:rPr lang="en" sz="3200" b="1">
                <a:solidFill>
                  <a:srgbClr val="FFFFFF"/>
                </a:solidFill>
                <a:latin typeface="Garamond"/>
                <a:ea typeface="Garamond"/>
                <a:cs typeface="Garamond"/>
                <a:sym typeface="Garamond"/>
              </a:rPr>
              <a:t>$8,802,000</a:t>
            </a:r>
            <a:endParaRPr sz="3200" b="1" baseline="30000">
              <a:solidFill>
                <a:srgbClr val="FFFFFF"/>
              </a:solidFill>
              <a:latin typeface="Garamond"/>
              <a:ea typeface="Garamond"/>
              <a:cs typeface="Garamond"/>
              <a:sym typeface="Garamond"/>
            </a:endParaRPr>
          </a:p>
        </p:txBody>
      </p:sp>
      <p:pic>
        <p:nvPicPr>
          <p:cNvPr id="146" name="Google Shape;146;p26"/>
          <p:cNvPicPr preferRelativeResize="0"/>
          <p:nvPr/>
        </p:nvPicPr>
        <p:blipFill rotWithShape="1">
          <a:blip r:embed="rId3">
            <a:alphaModFix/>
          </a:blip>
          <a:srcRect r="17170"/>
          <a:stretch/>
        </p:blipFill>
        <p:spPr>
          <a:xfrm>
            <a:off x="152401" y="4103000"/>
            <a:ext cx="2801351" cy="2453725"/>
          </a:xfrm>
          <a:prstGeom prst="rect">
            <a:avLst/>
          </a:prstGeom>
          <a:noFill/>
          <a:ln>
            <a:noFill/>
          </a:ln>
        </p:spPr>
      </p:pic>
      <p:pic>
        <p:nvPicPr>
          <p:cNvPr id="147" name="Google Shape;147;p26"/>
          <p:cNvPicPr preferRelativeResize="0"/>
          <p:nvPr/>
        </p:nvPicPr>
        <p:blipFill rotWithShape="1">
          <a:blip r:embed="rId4">
            <a:alphaModFix/>
          </a:blip>
          <a:srcRect l="16092" t="27258" r="10925" b="15738"/>
          <a:stretch/>
        </p:blipFill>
        <p:spPr>
          <a:xfrm>
            <a:off x="2888525" y="4103000"/>
            <a:ext cx="4188947" cy="2453723"/>
          </a:xfrm>
          <a:prstGeom prst="rect">
            <a:avLst/>
          </a:prstGeom>
          <a:noFill/>
          <a:ln>
            <a:noFill/>
          </a:ln>
        </p:spPr>
      </p:pic>
      <p:pic>
        <p:nvPicPr>
          <p:cNvPr id="148" name="Google Shape;148;p26"/>
          <p:cNvPicPr preferRelativeResize="0"/>
          <p:nvPr/>
        </p:nvPicPr>
        <p:blipFill>
          <a:blip r:embed="rId5">
            <a:alphaModFix/>
          </a:blip>
          <a:stretch>
            <a:fillRect/>
          </a:stretch>
        </p:blipFill>
        <p:spPr>
          <a:xfrm>
            <a:off x="7025468" y="4102981"/>
            <a:ext cx="3570032" cy="2453728"/>
          </a:xfrm>
          <a:prstGeom prst="rect">
            <a:avLst/>
          </a:prstGeom>
          <a:noFill/>
          <a:ln>
            <a:noFill/>
          </a:ln>
        </p:spPr>
      </p:pic>
    </p:spTree>
    <p:extLst>
      <p:ext uri="{BB962C8B-B14F-4D97-AF65-F5344CB8AC3E}">
        <p14:creationId xmlns:p14="http://schemas.microsoft.com/office/powerpoint/2010/main" val="20904949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8"/>
          <p:cNvSpPr txBox="1">
            <a:spLocks noGrp="1"/>
          </p:cNvSpPr>
          <p:nvPr>
            <p:ph type="title"/>
          </p:nvPr>
        </p:nvSpPr>
        <p:spPr>
          <a:xfrm>
            <a:off x="2294965" y="385702"/>
            <a:ext cx="9251577" cy="796095"/>
          </a:xfrm>
          <a:prstGeom prst="rect">
            <a:avLst/>
          </a:prstGeom>
          <a:noFill/>
          <a:ln>
            <a:noFill/>
          </a:ln>
        </p:spPr>
        <p:txBody>
          <a:bodyPr spcFirstLastPara="1" wrap="square" lIns="91425" tIns="91425" rIns="91425" bIns="91425" anchor="b" anchorCtr="0">
            <a:noAutofit/>
          </a:bodyPr>
          <a:lstStyle/>
          <a:p>
            <a:r>
              <a:rPr lang="en-US" sz="3200" b="1"/>
              <a:t>Community-University Partnerships</a:t>
            </a:r>
            <a:endParaRPr sz="3200" b="1"/>
          </a:p>
        </p:txBody>
      </p:sp>
      <p:sp>
        <p:nvSpPr>
          <p:cNvPr id="101" name="Google Shape;101;p8"/>
          <p:cNvSpPr txBox="1">
            <a:spLocks noGrp="1"/>
          </p:cNvSpPr>
          <p:nvPr>
            <p:ph type="body" idx="1"/>
          </p:nvPr>
        </p:nvSpPr>
        <p:spPr>
          <a:xfrm>
            <a:off x="1897450" y="1198248"/>
            <a:ext cx="7981656" cy="4018233"/>
          </a:xfrm>
          <a:prstGeom prst="rect">
            <a:avLst/>
          </a:prstGeom>
          <a:noFill/>
          <a:ln>
            <a:noFill/>
          </a:ln>
        </p:spPr>
        <p:txBody>
          <a:bodyPr spcFirstLastPara="1" wrap="square" lIns="91425" tIns="91425" rIns="91425" bIns="91425" anchor="t" anchorCtr="0">
            <a:noAutofit/>
          </a:bodyPr>
          <a:lstStyle/>
          <a:p>
            <a:pPr indent="-380990">
              <a:buClr>
                <a:srgbClr val="000000"/>
              </a:buClr>
              <a:buSzPts val="2400"/>
            </a:pPr>
            <a:r>
              <a:rPr lang="en-US" sz="2400" b="1">
                <a:solidFill>
                  <a:schemeClr val="dk1"/>
                </a:solidFill>
              </a:rPr>
              <a:t>Co-Authors: </a:t>
            </a:r>
            <a:r>
              <a:rPr lang="en-US" sz="2400">
                <a:solidFill>
                  <a:schemeClr val="dk1"/>
                </a:solidFill>
              </a:rPr>
              <a:t>Amanda Fencl, Sara Watterson, Jennifer Jarin, Aaron King,  Alfonso Aranda, Camille Pannu, Phoebe Seaton, Laurel Firestone, Mia Dawson, Peter Nguyen, Krystyna von Henneberg</a:t>
            </a:r>
            <a:endParaRPr/>
          </a:p>
          <a:p>
            <a:pPr indent="-380990">
              <a:buClr>
                <a:srgbClr val="000000"/>
              </a:buClr>
              <a:buSzPts val="2400"/>
            </a:pPr>
            <a:r>
              <a:rPr lang="en-US" sz="2400" b="1">
                <a:solidFill>
                  <a:schemeClr val="dk1"/>
                </a:solidFill>
              </a:rPr>
              <a:t>Community Partners:</a:t>
            </a:r>
            <a:r>
              <a:rPr lang="en-US" sz="2400">
                <a:solidFill>
                  <a:schemeClr val="dk1"/>
                </a:solidFill>
              </a:rPr>
              <a:t> California Rural Legal Assistance, Clean Water Action, Community Water Center, Environmental Justice Coalition for Water, Leadership Counsel for Justice and Accountability, Policy Link</a:t>
            </a:r>
            <a:endParaRPr/>
          </a:p>
          <a:p>
            <a:pPr indent="-380990">
              <a:buClr>
                <a:srgbClr val="000000"/>
              </a:buClr>
              <a:buSzPts val="2400"/>
            </a:pPr>
            <a:r>
              <a:rPr lang="en-US" sz="2400" b="1">
                <a:solidFill>
                  <a:schemeClr val="dk1"/>
                </a:solidFill>
              </a:rPr>
              <a:t>Funding</a:t>
            </a:r>
            <a:r>
              <a:rPr lang="en-US" sz="2400">
                <a:solidFill>
                  <a:schemeClr val="dk1"/>
                </a:solidFill>
              </a:rPr>
              <a:t>:  Water Foundation, Resources Legacy Fund</a:t>
            </a:r>
            <a:endParaRPr sz="2400">
              <a:solidFill>
                <a:schemeClr val="dk1"/>
              </a:solidFill>
            </a:endParaRPr>
          </a:p>
          <a:p>
            <a:pPr indent="-228590">
              <a:buClr>
                <a:srgbClr val="000000"/>
              </a:buClr>
              <a:buSzPts val="2400"/>
              <a:buNone/>
            </a:pPr>
            <a:endParaRPr sz="1867"/>
          </a:p>
        </p:txBody>
      </p:sp>
      <p:sp>
        <p:nvSpPr>
          <p:cNvPr id="102" name="Google Shape;102;p8"/>
          <p:cNvSpPr txBox="1">
            <a:spLocks noGrp="1"/>
          </p:cNvSpPr>
          <p:nvPr>
            <p:ph type="sldNum" idx="12"/>
          </p:nvPr>
        </p:nvSpPr>
        <p:spPr>
          <a:xfrm>
            <a:off x="9627351" y="5960336"/>
            <a:ext cx="548700" cy="393600"/>
          </a:xfrm>
          <a:prstGeom prst="rect">
            <a:avLst/>
          </a:prstGeom>
          <a:noFill/>
          <a:ln>
            <a:noFill/>
          </a:ln>
        </p:spPr>
        <p:txBody>
          <a:bodyPr spcFirstLastPara="1" wrap="square" lIns="91425" tIns="91425" rIns="91425" bIns="91425" anchor="ctr" anchorCtr="0">
            <a:noAutofit/>
          </a:bodyPr>
          <a:lstStyle/>
          <a:p>
            <a:fld id="{00000000-1234-1234-1234-123412341234}" type="slidenum">
              <a:rPr lang="en-US" kern="0">
                <a:solidFill>
                  <a:srgbClr val="595959"/>
                </a:solidFill>
              </a:rPr>
              <a:pPr/>
              <a:t>8</a:t>
            </a:fld>
            <a:endParaRPr kern="0">
              <a:solidFill>
                <a:srgbClr val="595959"/>
              </a:solidFill>
            </a:endParaRPr>
          </a:p>
        </p:txBody>
      </p:sp>
      <p:sp>
        <p:nvSpPr>
          <p:cNvPr id="103" name="Google Shape;103;p8"/>
          <p:cNvSpPr/>
          <p:nvPr/>
        </p:nvSpPr>
        <p:spPr>
          <a:xfrm>
            <a:off x="1757082" y="143436"/>
            <a:ext cx="8490686" cy="6596545"/>
          </a:xfrm>
          <a:prstGeom prst="frame">
            <a:avLst>
              <a:gd name="adj1" fmla="val 3973"/>
            </a:avLst>
          </a:prstGeom>
          <a:solidFill>
            <a:schemeClr val="dk1"/>
          </a:solidFill>
          <a:ln w="25400" cap="flat" cmpd="sng">
            <a:solidFill>
              <a:srgbClr val="BA7C2E"/>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1400"/>
            </a:pPr>
            <a:endParaRPr sz="1400" kern="0">
              <a:solidFill>
                <a:srgbClr val="000000"/>
              </a:solidFill>
              <a:latin typeface="Arial"/>
              <a:ea typeface="Arial"/>
              <a:cs typeface="Arial"/>
              <a:sym typeface="Arial"/>
            </a:endParaRPr>
          </a:p>
        </p:txBody>
      </p:sp>
    </p:spTree>
    <p:extLst>
      <p:ext uri="{BB962C8B-B14F-4D97-AF65-F5344CB8AC3E}">
        <p14:creationId xmlns:p14="http://schemas.microsoft.com/office/powerpoint/2010/main" val="9606889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9"/>
          <p:cNvSpPr txBox="1">
            <a:spLocks noGrp="1"/>
          </p:cNvSpPr>
          <p:nvPr>
            <p:ph type="sldNum" idx="12"/>
          </p:nvPr>
        </p:nvSpPr>
        <p:spPr>
          <a:xfrm>
            <a:off x="9996458" y="6217622"/>
            <a:ext cx="548700" cy="524700"/>
          </a:xfrm>
          <a:prstGeom prst="rect">
            <a:avLst/>
          </a:prstGeom>
          <a:noFill/>
          <a:ln>
            <a:noFill/>
          </a:ln>
        </p:spPr>
        <p:txBody>
          <a:bodyPr spcFirstLastPara="1" wrap="square" lIns="91425" tIns="91425" rIns="91425" bIns="91425" anchor="ctr" anchorCtr="0">
            <a:noAutofit/>
          </a:bodyPr>
          <a:lstStyle/>
          <a:p>
            <a:fld id="{00000000-1234-1234-1234-123412341234}" type="slidenum">
              <a:rPr lang="en-US" kern="0">
                <a:solidFill>
                  <a:srgbClr val="595959"/>
                </a:solidFill>
              </a:rPr>
              <a:pPr/>
              <a:t>9</a:t>
            </a:fld>
            <a:endParaRPr kern="0">
              <a:solidFill>
                <a:srgbClr val="595959"/>
              </a:solidFill>
            </a:endParaRPr>
          </a:p>
        </p:txBody>
      </p:sp>
      <p:pic>
        <p:nvPicPr>
          <p:cNvPr id="109" name="Google Shape;109;p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775012" y="188260"/>
            <a:ext cx="8738751" cy="6554063"/>
          </a:xfrm>
          <a:prstGeom prst="rect">
            <a:avLst/>
          </a:prstGeom>
          <a:noFill/>
          <a:ln>
            <a:noFill/>
          </a:ln>
        </p:spPr>
      </p:pic>
    </p:spTree>
    <p:extLst>
      <p:ext uri="{BB962C8B-B14F-4D97-AF65-F5344CB8AC3E}">
        <p14:creationId xmlns:p14="http://schemas.microsoft.com/office/powerpoint/2010/main" val="2788587811"/>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TotalTime>
  <Words>2301</Words>
  <Application>Microsoft Office PowerPoint</Application>
  <PresentationFormat>Widescreen</PresentationFormat>
  <Paragraphs>402</Paragraphs>
  <Slides>72</Slides>
  <Notes>60</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72</vt:i4>
      </vt:variant>
    </vt:vector>
  </HeadingPairs>
  <TitlesOfParts>
    <vt:vector size="83" baseType="lpstr">
      <vt:lpstr>Arial</vt:lpstr>
      <vt:lpstr>Calibri</vt:lpstr>
      <vt:lpstr>Calibri Light</vt:lpstr>
      <vt:lpstr>Garamond</vt:lpstr>
      <vt:lpstr>Proxima Nova</vt:lpstr>
      <vt:lpstr>Times New Roman</vt:lpstr>
      <vt:lpstr>Work Sans</vt:lpstr>
      <vt:lpstr>Simple Light</vt:lpstr>
      <vt:lpstr>1_Office Theme</vt:lpstr>
      <vt:lpstr>1_Simple Light</vt:lpstr>
      <vt:lpstr>Office Theme</vt:lpstr>
      <vt:lpstr>Models of community partnerships  for environmental justice , applications and impacts:</vt:lpstr>
      <vt:lpstr>Community-Academic Partnerships: Agenda</vt:lpstr>
      <vt:lpstr>PowerPoint Presentation</vt:lpstr>
      <vt:lpstr>PowerPoint Presentation</vt:lpstr>
      <vt:lpstr>PowerPoint Presentation</vt:lpstr>
      <vt:lpstr>PowerPoint Presentation</vt:lpstr>
      <vt:lpstr>The Struggle for Water Justice:  A Focus on Disadvantaged Unincorporated Communities </vt:lpstr>
      <vt:lpstr>Community-University Partnerships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Study Recommendations</vt:lpstr>
      <vt:lpstr>1. Improve enforcement of existing laws on water system consolidation and annexation  </vt:lpstr>
      <vt:lpstr>2. Enforce city/county land use and annexation policies </vt:lpstr>
      <vt:lpstr>3. Expand and sustain funding for existing water systems and new connections for DUCs </vt:lpstr>
      <vt:lpstr>How Has The Report Been Used?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Communications, Research, Messaging, and Organizing</vt:lpstr>
      <vt:lpstr>Research in Action – A Few Examples</vt:lpstr>
      <vt:lpstr>Community-University Partnerships and Water Justice</vt:lpstr>
      <vt:lpstr>University-Community Partnerships</vt:lpstr>
      <vt:lpstr>The Water Equity Science Shop   A Community Academic Partnership</vt:lpstr>
      <vt:lpstr>PowerPoint Presentation</vt:lpstr>
      <vt:lpstr>Water Equity Science Shop (WESS) </vt:lpstr>
      <vt:lpstr>PowerPoint Presentation</vt:lpstr>
      <vt:lpstr>The Conceptual Framework</vt:lpstr>
      <vt:lpstr>PowerPoint Presentation</vt:lpstr>
      <vt:lpstr>Lessons Learned:  The partnership continues to evolve  </vt:lpstr>
      <vt:lpstr>Lessons Learned: Coordinated efforts early on  </vt:lpstr>
      <vt:lpstr>Lessons Learned: Collective decision making and compromise  </vt:lpstr>
      <vt:lpstr>Lessons Learned: Data ownership  Timing of data release  </vt:lpstr>
      <vt:lpstr>Impacts: Supporting The Human Right to Water (AB 685)</vt:lpstr>
      <vt:lpstr>Next Steps</vt:lpstr>
      <vt:lpstr>PowerPoint Presentation</vt:lpstr>
      <vt:lpstr>Water Equity Science Shop          Community Water Center</vt:lpstr>
      <vt:lpstr>Case Study:  Stanford Future Bay Initiative + SMC Health</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Outline</vt:lpstr>
      <vt:lpstr>PowerPoint Presentation</vt:lpstr>
      <vt:lpstr>PowerPoint Presentation</vt:lpstr>
      <vt:lpstr>PowerPoint Presentation</vt:lpstr>
      <vt:lpstr>PowerPoint Presentation</vt:lpstr>
      <vt:lpstr>Miscellaneous: on remote engagement</vt:lpstr>
      <vt:lpstr>Digital collaboration...</vt:lpstr>
      <vt:lpstr>Digital inclusion...</vt:lpstr>
      <vt:lpstr>… Digital community</vt:lpstr>
      <vt:lpstr>PowerPoint Presentation</vt:lpstr>
      <vt:lpstr>Learning, Engagement, and Community Benefits since 2005</vt:lpstr>
    </vt:vector>
  </TitlesOfParts>
  <Company>Santa Clara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Models of community partnerships  for environmental justice , applications and impacts:</dc:title>
  <dc:creator>SCUTechSupport</dc:creator>
  <cp:lastModifiedBy>SCUTechSupport</cp:lastModifiedBy>
  <cp:revision>4</cp:revision>
  <dcterms:created xsi:type="dcterms:W3CDTF">2020-09-04T19:51:22Z</dcterms:created>
  <dcterms:modified xsi:type="dcterms:W3CDTF">2020-09-04T21:01:10Z</dcterms:modified>
</cp:coreProperties>
</file>