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94" r:id="rId2"/>
    <p:sldId id="325" r:id="rId3"/>
    <p:sldId id="296" r:id="rId4"/>
    <p:sldId id="297" r:id="rId5"/>
    <p:sldId id="298" r:id="rId6"/>
    <p:sldId id="299" r:id="rId7"/>
    <p:sldId id="328" r:id="rId8"/>
    <p:sldId id="301" r:id="rId9"/>
    <p:sldId id="300" r:id="rId10"/>
    <p:sldId id="302" r:id="rId11"/>
    <p:sldId id="303" r:id="rId12"/>
    <p:sldId id="32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4" r:id="rId29"/>
    <p:sldId id="320" r:id="rId30"/>
    <p:sldId id="321" r:id="rId31"/>
    <p:sldId id="32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187"/>
    <a:srgbClr val="E3452F"/>
    <a:srgbClr val="4C216D"/>
    <a:srgbClr val="532476"/>
    <a:srgbClr val="3E1B59"/>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3783" autoAdjust="0"/>
  </p:normalViewPr>
  <p:slideViewPr>
    <p:cSldViewPr snapToObjects="1">
      <p:cViewPr>
        <p:scale>
          <a:sx n="76" d="100"/>
          <a:sy n="76"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25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fulay\AppData\Local\Microsoft\Windows\Temporary%20Internet%20Files\Content.Outlook\ELJO20UX\Program%20A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Sheet1!$C$3</c:f>
              <c:strCache>
                <c:ptCount val="1"/>
                <c:pt idx="0">
                  <c:v>Number of Grantees</c:v>
                </c:pt>
              </c:strCache>
            </c:strRef>
          </c:tx>
          <c:cat>
            <c:strRef>
              <c:f>Sheet1!$B$4:$B$7</c:f>
              <c:strCache>
                <c:ptCount val="4"/>
                <c:pt idx="0">
                  <c:v>Research</c:v>
                </c:pt>
                <c:pt idx="1">
                  <c:v>Seminar</c:v>
                </c:pt>
                <c:pt idx="2">
                  <c:v>Teaching</c:v>
                </c:pt>
                <c:pt idx="3">
                  <c:v>Teaching/Research</c:v>
                </c:pt>
              </c:strCache>
            </c:strRef>
          </c:cat>
          <c:val>
            <c:numRef>
              <c:f>Sheet1!$C$4:$C$7</c:f>
              <c:numCache>
                <c:formatCode>General</c:formatCode>
                <c:ptCount val="4"/>
                <c:pt idx="0">
                  <c:v>277</c:v>
                </c:pt>
                <c:pt idx="1">
                  <c:v>62</c:v>
                </c:pt>
                <c:pt idx="2">
                  <c:v>171</c:v>
                </c:pt>
                <c:pt idx="3">
                  <c:v>316</c:v>
                </c:pt>
              </c:numCache>
            </c:numRef>
          </c:val>
        </c:ser>
        <c:ser>
          <c:idx val="1"/>
          <c:order val="1"/>
          <c:tx>
            <c:strRef>
              <c:f>Sheet1!$D$3</c:f>
              <c:strCache>
                <c:ptCount val="1"/>
                <c:pt idx="0">
                  <c:v>Percentage</c:v>
                </c:pt>
              </c:strCache>
            </c:strRef>
          </c:tx>
          <c:cat>
            <c:strRef>
              <c:f>Sheet1!$B$4:$B$7</c:f>
              <c:strCache>
                <c:ptCount val="4"/>
                <c:pt idx="0">
                  <c:v>Research</c:v>
                </c:pt>
                <c:pt idx="1">
                  <c:v>Seminar</c:v>
                </c:pt>
                <c:pt idx="2">
                  <c:v>Teaching</c:v>
                </c:pt>
                <c:pt idx="3">
                  <c:v>Teaching/Research</c:v>
                </c:pt>
              </c:strCache>
            </c:strRef>
          </c:cat>
          <c:val>
            <c:numRef>
              <c:f>Sheet1!$D$4:$D$7</c:f>
              <c:numCache>
                <c:formatCode>0%</c:formatCode>
                <c:ptCount val="4"/>
                <c:pt idx="0">
                  <c:v>0.33535108958837773</c:v>
                </c:pt>
                <c:pt idx="1">
                  <c:v>7.5060532687651338E-2</c:v>
                </c:pt>
                <c:pt idx="2">
                  <c:v>0.20702179176755447</c:v>
                </c:pt>
                <c:pt idx="3">
                  <c:v>0.38256658595641646</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71451017947080941"/>
          <c:y val="0.33289424759405073"/>
          <c:w val="0.2719763070156771"/>
          <c:h val="0.28560039370078738"/>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0.39189</cdr:x>
      <cdr:y>0.27083</cdr:y>
    </cdr:from>
    <cdr:to>
      <cdr:x>0.63514</cdr:x>
      <cdr:y>0.45833</cdr:y>
    </cdr:to>
    <cdr:sp macro="" textlink="">
      <cdr:nvSpPr>
        <cdr:cNvPr id="2" name="TextBox 1"/>
        <cdr:cNvSpPr txBox="1"/>
      </cdr:nvSpPr>
      <cdr:spPr>
        <a:xfrm xmlns:a="http://schemas.openxmlformats.org/drawingml/2006/main">
          <a:off x="2209800" y="990600"/>
          <a:ext cx="1371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solidFill>
                <a:schemeClr val="bg1"/>
              </a:solidFill>
              <a:latin typeface="+mj-lt"/>
            </a:rPr>
            <a:t>Research 33.5%</a:t>
          </a:r>
          <a:endParaRPr lang="en-US" sz="1800" dirty="0">
            <a:solidFill>
              <a:schemeClr val="bg1"/>
            </a:solidFill>
            <a:latin typeface="+mj-lt"/>
          </a:endParaRPr>
        </a:p>
      </cdr:txBody>
    </cdr:sp>
  </cdr:relSizeAnchor>
  <cdr:relSizeAnchor xmlns:cdr="http://schemas.openxmlformats.org/drawingml/2006/chartDrawing">
    <cdr:from>
      <cdr:x>0.12162</cdr:x>
      <cdr:y>0.27083</cdr:y>
    </cdr:from>
    <cdr:to>
      <cdr:x>0.36486</cdr:x>
      <cdr:y>0.45833</cdr:y>
    </cdr:to>
    <cdr:sp macro="" textlink="">
      <cdr:nvSpPr>
        <cdr:cNvPr id="3" name="TextBox 1"/>
        <cdr:cNvSpPr txBox="1"/>
      </cdr:nvSpPr>
      <cdr:spPr>
        <a:xfrm xmlns:a="http://schemas.openxmlformats.org/drawingml/2006/main">
          <a:off x="685800" y="990600"/>
          <a:ext cx="13716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solidFill>
                <a:schemeClr val="bg1"/>
              </a:solidFill>
              <a:latin typeface="+mj-lt"/>
            </a:rPr>
            <a:t>Teaching/</a:t>
          </a:r>
        </a:p>
        <a:p xmlns:a="http://schemas.openxmlformats.org/drawingml/2006/main">
          <a:pPr algn="ctr"/>
          <a:r>
            <a:rPr lang="en-US" sz="1800" dirty="0">
              <a:solidFill>
                <a:schemeClr val="bg1"/>
              </a:solidFill>
              <a:latin typeface="+mj-lt"/>
            </a:rPr>
            <a:t>R</a:t>
          </a:r>
          <a:r>
            <a:rPr lang="en-US" sz="1800" dirty="0" smtClean="0">
              <a:solidFill>
                <a:schemeClr val="bg1"/>
              </a:solidFill>
              <a:latin typeface="+mj-lt"/>
            </a:rPr>
            <a:t>esearch 38%</a:t>
          </a:r>
          <a:endParaRPr lang="en-US" sz="1800" dirty="0">
            <a:solidFill>
              <a:schemeClr val="bg1"/>
            </a:solidFill>
            <a:latin typeface="+mj-lt"/>
          </a:endParaRPr>
        </a:p>
      </cdr:txBody>
    </cdr:sp>
  </cdr:relSizeAnchor>
  <cdr:relSizeAnchor xmlns:cdr="http://schemas.openxmlformats.org/drawingml/2006/chartDrawing">
    <cdr:from>
      <cdr:x>0.22973</cdr:x>
      <cdr:y>0.6875</cdr:y>
    </cdr:from>
    <cdr:to>
      <cdr:x>0.47297</cdr:x>
      <cdr:y>0.875</cdr:y>
    </cdr:to>
    <cdr:sp macro="" textlink="">
      <cdr:nvSpPr>
        <cdr:cNvPr id="4" name="TextBox 1"/>
        <cdr:cNvSpPr txBox="1"/>
      </cdr:nvSpPr>
      <cdr:spPr>
        <a:xfrm xmlns:a="http://schemas.openxmlformats.org/drawingml/2006/main">
          <a:off x="1295400" y="2514600"/>
          <a:ext cx="13716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solidFill>
                <a:schemeClr val="bg1"/>
              </a:solidFill>
              <a:latin typeface="+mj-lt"/>
            </a:rPr>
            <a:t>Teaching 21%</a:t>
          </a:r>
          <a:endParaRPr lang="en-US" sz="1800" dirty="0">
            <a:solidFill>
              <a:schemeClr val="bg1"/>
            </a:solidFill>
            <a:latin typeface="+mj-lt"/>
          </a:endParaRPr>
        </a:p>
      </cdr:txBody>
    </cdr:sp>
  </cdr:relSizeAnchor>
  <cdr:relSizeAnchor xmlns:cdr="http://schemas.openxmlformats.org/drawingml/2006/chartDrawing">
    <cdr:from>
      <cdr:x>0.41892</cdr:x>
      <cdr:y>0.6875</cdr:y>
    </cdr:from>
    <cdr:to>
      <cdr:x>0.66216</cdr:x>
      <cdr:y>0.875</cdr:y>
    </cdr:to>
    <cdr:sp macro="" textlink="">
      <cdr:nvSpPr>
        <cdr:cNvPr id="5" name="TextBox 1"/>
        <cdr:cNvSpPr txBox="1"/>
      </cdr:nvSpPr>
      <cdr:spPr>
        <a:xfrm xmlns:a="http://schemas.openxmlformats.org/drawingml/2006/main">
          <a:off x="2362200" y="2514600"/>
          <a:ext cx="13716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dirty="0" smtClean="0">
              <a:solidFill>
                <a:schemeClr val="bg1"/>
              </a:solidFill>
              <a:latin typeface="+mj-lt"/>
            </a:rPr>
            <a:t>Seminar</a:t>
          </a:r>
        </a:p>
        <a:p xmlns:a="http://schemas.openxmlformats.org/drawingml/2006/main">
          <a:pPr algn="ctr"/>
          <a:r>
            <a:rPr lang="en-US" sz="1300" dirty="0" smtClean="0">
              <a:solidFill>
                <a:schemeClr val="bg1"/>
              </a:solidFill>
              <a:latin typeface="+mj-lt"/>
            </a:rPr>
            <a:t>7.5%</a:t>
          </a:r>
          <a:endParaRPr lang="en-US" sz="1300" dirty="0">
            <a:solidFill>
              <a:schemeClr val="bg1"/>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2/11/2015</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0ABEC4FB-8842-4B43-9169-13234E2E1476}" type="slidenum">
              <a:rPr lang="en-US" smtClean="0">
                <a:latin typeface="Arial" charset="0"/>
                <a:ea typeface="ヒラギノ角ゴ Pro W3"/>
                <a:cs typeface="ヒラギノ角ゴ Pro W3"/>
              </a:rPr>
              <a:pPr defTabSz="931863" fontAlgn="base">
                <a:spcBef>
                  <a:spcPct val="0"/>
                </a:spcBef>
                <a:spcAft>
                  <a:spcPct val="0"/>
                </a:spcAft>
              </a:pPr>
              <a:t>1</a:t>
            </a:fld>
            <a:endParaRPr lang="en-US" smtClean="0">
              <a:latin typeface="Arial" charset="0"/>
              <a:ea typeface="ヒラギノ角ゴ Pro W3"/>
              <a:cs typeface="ヒラギノ角ゴ Pro W3"/>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5</a:t>
            </a:fld>
            <a:endParaRPr lang="en-US"/>
          </a:p>
        </p:txBody>
      </p:sp>
    </p:spTree>
    <p:extLst>
      <p:ext uri="{BB962C8B-B14F-4D97-AF65-F5344CB8AC3E}">
        <p14:creationId xmlns:p14="http://schemas.microsoft.com/office/powerpoint/2010/main" val="162953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11"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image" Target="../media/image48.pdf"/><Relationship Id="rId1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832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pic>
        <p:nvPicPr>
          <p:cNvPr id="28" name="Picture 32"/>
          <p:cNvPicPr>
            <a:picLocks noChangeAspect="1"/>
          </p:cNvPicPr>
          <p:nvPr userDrawn="1"/>
        </p:nvPicPr>
        <p:blipFill>
          <a:blip r:embed="rId2"/>
          <a:srcRect/>
          <a:stretch>
            <a:fillRect/>
          </a:stretch>
        </p:blipFill>
        <p:spPr bwMode="auto">
          <a:xfrm>
            <a:off x="0" y="609600"/>
            <a:ext cx="9144000" cy="1054100"/>
          </a:xfrm>
          <a:prstGeom prst="rect">
            <a:avLst/>
          </a:prstGeom>
          <a:noFill/>
          <a:ln w="9525">
            <a:noFill/>
            <a:miter lim="800000"/>
            <a:headEnd/>
            <a:tailEnd/>
          </a:ln>
        </p:spPr>
      </p:pic>
      <p:pic>
        <p:nvPicPr>
          <p:cNvPr id="29" name="Picture 34"/>
          <p:cNvPicPr>
            <a:picLocks noChangeAspect="1"/>
          </p:cNvPicPr>
          <p:nvPr userDrawn="1"/>
        </p:nvPicPr>
        <p:blipFill>
          <a:blip r:embed="rId3"/>
          <a:srcRect/>
          <a:stretch>
            <a:fillRect/>
          </a:stretch>
        </p:blipFill>
        <p:spPr bwMode="auto">
          <a:xfrm>
            <a:off x="0" y="1663700"/>
            <a:ext cx="9144000" cy="230188"/>
          </a:xfrm>
          <a:prstGeom prst="rect">
            <a:avLst/>
          </a:prstGeom>
          <a:noFill/>
          <a:ln w="9525">
            <a:noFill/>
            <a:miter lim="800000"/>
            <a:headEnd/>
            <a:tailEnd/>
          </a:ln>
        </p:spPr>
      </p:pic>
      <p:pic>
        <p:nvPicPr>
          <p:cNvPr id="30" name="Picture 2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7543800" y="920750"/>
            <a:ext cx="1422400" cy="444500"/>
          </a:xfrm>
          <a:prstGeom prst="rect">
            <a:avLst/>
          </a:prstGeom>
        </p:spPr>
      </p:pic>
      <p:pic>
        <p:nvPicPr>
          <p:cNvPr id="33" name="Picture 20"/>
          <p:cNvPicPr>
            <a:picLocks/>
          </p:cNvPicPr>
          <p:nvPr userDrawn="1"/>
        </p:nvPicPr>
        <p:blipFill>
          <a:blip r:embed="rId12"/>
          <a:srcRect/>
          <a:stretch>
            <a:fillRect/>
          </a:stretch>
        </p:blipFill>
        <p:spPr bwMode="auto">
          <a:xfrm>
            <a:off x="1752600" y="128892"/>
            <a:ext cx="7137400" cy="175908"/>
          </a:xfrm>
          <a:prstGeom prst="rect">
            <a:avLst/>
          </a:prstGeom>
          <a:noFill/>
          <a:ln w="9525">
            <a:noFill/>
            <a:miter lim="800000"/>
            <a:headEnd/>
            <a:tailEnd/>
          </a:ln>
        </p:spPr>
      </p:pic>
      <p:pic>
        <p:nvPicPr>
          <p:cNvPr id="35" name="Picture 34"/>
          <p:cNvPicPr>
            <a:picLocks noChangeAspect="1"/>
          </p:cNvPicPr>
          <p:nvPr userDrawn="1"/>
        </p:nvPicPr>
        <p:blipFill>
          <a:blip r:embed="rId13"/>
          <a:srcRect/>
          <a:stretch>
            <a:fillRect/>
          </a:stretch>
        </p:blipFill>
        <p:spPr bwMode="auto">
          <a:xfrm>
            <a:off x="0" y="6019800"/>
            <a:ext cx="9144000" cy="127000"/>
          </a:xfrm>
          <a:prstGeom prst="rect">
            <a:avLst/>
          </a:prstGeom>
          <a:noFill/>
          <a:ln w="9525">
            <a:noFill/>
            <a:miter lim="800000"/>
            <a:headEnd/>
            <a:tailEnd/>
          </a:ln>
        </p:spPr>
      </p:pic>
      <p:pic>
        <p:nvPicPr>
          <p:cNvPr id="36" name="Picture 3"/>
          <p:cNvPicPr>
            <a:picLocks noChangeAspect="1"/>
          </p:cNvPicPr>
          <p:nvPr userDrawn="1"/>
        </p:nvPicPr>
        <p:blipFill>
          <a:blip r:embed="rId14"/>
          <a:srcRect/>
          <a:stretch>
            <a:fillRect/>
          </a:stretch>
        </p:blipFill>
        <p:spPr bwMode="auto">
          <a:xfrm>
            <a:off x="0" y="152400"/>
            <a:ext cx="1630363" cy="171450"/>
          </a:xfrm>
          <a:prstGeom prst="rect">
            <a:avLst/>
          </a:prstGeom>
          <a:noFill/>
          <a:ln w="9525">
            <a:noFill/>
            <a:miter lim="800000"/>
            <a:headEnd/>
            <a:tailEnd/>
          </a:ln>
        </p:spPr>
      </p:pic>
      <p:sp>
        <p:nvSpPr>
          <p:cNvPr id="37" name="Text Placeholder 13"/>
          <p:cNvSpPr>
            <a:spLocks noGrp="1"/>
          </p:cNvSpPr>
          <p:nvPr>
            <p:ph type="body" sz="quarter" idx="10" hasCustomPrompt="1"/>
          </p:nvPr>
        </p:nvSpPr>
        <p:spPr>
          <a:xfrm>
            <a:off x="533400" y="1893888"/>
            <a:ext cx="8153400" cy="4125912"/>
          </a:xfrm>
          <a:prstGeom prst="rect">
            <a:avLst/>
          </a:prstGeom>
        </p:spPr>
        <p:txBody>
          <a:bodyPr/>
          <a:lstStyle>
            <a:lvl1pPr marL="0" indent="0">
              <a:buClr>
                <a:srgbClr val="CF4E07"/>
              </a:buClr>
              <a:buFont typeface="Arial" pitchFamily="34" charset="0"/>
              <a:buNone/>
              <a:defRPr sz="2000" baseline="0">
                <a:solidFill>
                  <a:schemeClr val="tx2"/>
                </a:solidFill>
              </a:defRPr>
            </a:lvl1pPr>
          </a:lstStyle>
          <a:p>
            <a:pPr marL="457200" indent="-4572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Body</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p:txBody>
      </p:sp>
      <p:sp>
        <p:nvSpPr>
          <p:cNvPr id="38" name="Text Placeholder 15"/>
          <p:cNvSpPr>
            <a:spLocks noGrp="1"/>
          </p:cNvSpPr>
          <p:nvPr>
            <p:ph type="body" sz="quarter" idx="11" hasCustomPrompt="1"/>
          </p:nvPr>
        </p:nvSpPr>
        <p:spPr>
          <a:xfrm>
            <a:off x="533400" y="920750"/>
            <a:ext cx="6548438" cy="60325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000">
                <a:solidFill>
                  <a:schemeClr val="bg1"/>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2400" dirty="0" smtClean="0">
                <a:solidFill>
                  <a:schemeClr val="bg1"/>
                </a:solidFill>
                <a:latin typeface="Open Sans Semibold" pitchFamily="34" charset="0"/>
                <a:ea typeface="Open Sans Semibold" pitchFamily="34" charset="0"/>
                <a:cs typeface="Open Sans Semibold" pitchFamily="34" charset="0"/>
              </a:rPr>
              <a:t>Title</a:t>
            </a:r>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34840" y="6248400"/>
            <a:ext cx="4556760" cy="5334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1" name="Picture 17" descr="Picture2"/>
          <p:cNvPicPr>
            <a:picLocks noChangeAspect="1" noChangeArrowheads="1"/>
          </p:cNvPicPr>
          <p:nvPr userDrawn="1"/>
        </p:nvPicPr>
        <p:blipFill>
          <a:blip r:embed="rId4"/>
          <a:srcRect/>
          <a:stretch>
            <a:fillRect/>
          </a:stretch>
        </p:blipFill>
        <p:spPr bwMode="auto">
          <a:xfrm>
            <a:off x="0" y="0"/>
            <a:ext cx="7315200" cy="56769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59"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ies2.org/s/1064/index.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atalog.cies.org/" TargetMode="External"/><Relationship Id="rId2" Type="http://schemas.openxmlformats.org/officeDocument/2006/relationships/hyperlink" Target="http://www.iie.org/cies" TargetMode="External"/><Relationship Id="rId1" Type="http://schemas.openxmlformats.org/officeDocument/2006/relationships/slideLayout" Target="../slideLayouts/slideLayout2.xml"/><Relationship Id="rId6" Type="http://schemas.openxmlformats.org/officeDocument/2006/relationships/hyperlink" Target="http://www.cies2.org/s/1064/index.aspx" TargetMode="External"/><Relationship Id="rId5" Type="http://schemas.openxmlformats.org/officeDocument/2006/relationships/hyperlink" Target="http://www.cies.org/blog-posts" TargetMode="External"/><Relationship Id="rId4" Type="http://schemas.openxmlformats.org/officeDocument/2006/relationships/hyperlink" Target="http://www.cies.org/event-type/webinar-schedu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au-aiu.net/" TargetMode="External"/><Relationship Id="rId2" Type="http://schemas.openxmlformats.org/officeDocument/2006/relationships/hyperlink" Target="http://univ.cc/world.php" TargetMode="External"/><Relationship Id="rId1" Type="http://schemas.openxmlformats.org/officeDocument/2006/relationships/slideLayout" Target="../slideLayouts/slideLayout2.xml"/><Relationship Id="rId4" Type="http://schemas.openxmlformats.org/officeDocument/2006/relationships/hyperlink" Target="http://www.globaled.us/WWC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df"/><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atalog.cie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ies.org/fulbright-schola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ulbrightteacherexchange.org/" TargetMode="External"/><Relationship Id="rId2" Type="http://schemas.openxmlformats.org/officeDocument/2006/relationships/hyperlink" Target="http://us.fulbrightonline.org/" TargetMode="External"/><Relationship Id="rId1" Type="http://schemas.openxmlformats.org/officeDocument/2006/relationships/slideLayout" Target="../slideLayouts/slideLayout2.xml"/><Relationship Id="rId4" Type="http://schemas.openxmlformats.org/officeDocument/2006/relationships/hyperlink" Target="http://www2.ed.gov/about/offices/list/ope/iegps/fulbright-hay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cholars@iie.org" TargetMode="External"/><Relationship Id="rId2" Type="http://schemas.openxmlformats.org/officeDocument/2006/relationships/hyperlink" Target="mailto:ascott@ii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9"/>
          <p:cNvSpPr>
            <a:spLocks noChangeArrowheads="1"/>
          </p:cNvSpPr>
          <p:nvPr/>
        </p:nvSpPr>
        <p:spPr bwMode="auto">
          <a:xfrm>
            <a:off x="-152400" y="-76200"/>
            <a:ext cx="9372600" cy="7086600"/>
          </a:xfrm>
          <a:prstGeom prst="rect">
            <a:avLst/>
          </a:prstGeom>
          <a:solidFill>
            <a:srgbClr val="003366"/>
          </a:solidFill>
          <a:ln w="9525">
            <a:solidFill>
              <a:schemeClr val="tx1"/>
            </a:solidFill>
            <a:miter lim="800000"/>
            <a:headEnd/>
            <a:tailEnd/>
          </a:ln>
        </p:spPr>
        <p:txBody>
          <a:bodyPr wrap="none" anchor="ctr"/>
          <a:lstStyle/>
          <a:p>
            <a:endParaRPr lang="en-US">
              <a:latin typeface="Calibri" pitchFamily="34" charset="0"/>
            </a:endParaRPr>
          </a:p>
        </p:txBody>
      </p:sp>
      <p:pic>
        <p:nvPicPr>
          <p:cNvPr id="4" name="Picture 3" descr="Fulbright_JPEG_white on blue"/>
          <p:cNvPicPr>
            <a:picLocks noChangeAspect="1" noChangeArrowheads="1"/>
          </p:cNvPicPr>
          <p:nvPr/>
        </p:nvPicPr>
        <p:blipFill>
          <a:blip r:embed="rId3"/>
          <a:srcRect/>
          <a:stretch>
            <a:fillRect/>
          </a:stretch>
        </p:blipFill>
        <p:spPr bwMode="auto">
          <a:xfrm>
            <a:off x="1600200" y="2362200"/>
            <a:ext cx="5943600" cy="169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0562" y="838200"/>
            <a:ext cx="6548438" cy="603250"/>
          </a:xfrm>
        </p:spPr>
        <p:txBody>
          <a:bodyPr/>
          <a:lstStyle/>
          <a:p>
            <a:r>
              <a:rPr lang="en-US" dirty="0" smtClean="0"/>
              <a:t>Opportunities to 125+ Countries</a:t>
            </a:r>
            <a:endParaRPr lang="en-US" dirty="0"/>
          </a:p>
        </p:txBody>
      </p:sp>
      <p:pic>
        <p:nvPicPr>
          <p:cNvPr id="5" name="Picture 34"/>
          <p:cNvPicPr>
            <a:picLocks noChangeAspect="1"/>
          </p:cNvPicPr>
          <p:nvPr/>
        </p:nvPicPr>
        <p:blipFill>
          <a:blip r:embed="rId2"/>
          <a:srcRect/>
          <a:stretch>
            <a:fillRect/>
          </a:stretch>
        </p:blipFill>
        <p:spPr bwMode="auto">
          <a:xfrm>
            <a:off x="0" y="1663700"/>
            <a:ext cx="9144000" cy="230188"/>
          </a:xfrm>
          <a:prstGeom prst="rect">
            <a:avLst/>
          </a:prstGeom>
          <a:noFill/>
          <a:ln w="9525">
            <a:noFill/>
            <a:miter lim="800000"/>
            <a:headEnd/>
            <a:tailEnd/>
          </a:ln>
        </p:spPr>
      </p:pic>
      <p:sp>
        <p:nvSpPr>
          <p:cNvPr id="6" name="TextBox 5"/>
          <p:cNvSpPr txBox="1"/>
          <p:nvPr/>
        </p:nvSpPr>
        <p:spPr>
          <a:xfrm>
            <a:off x="1143000" y="2440900"/>
            <a:ext cx="6705600" cy="2954655"/>
          </a:xfrm>
          <a:prstGeom prst="rect">
            <a:avLst/>
          </a:prstGeom>
          <a:noFill/>
        </p:spPr>
        <p:txBody>
          <a:bodyPr wrap="square" rtlCol="0">
            <a:spAutoFit/>
          </a:bodyPr>
          <a:lstStyle/>
          <a:p>
            <a:pPr>
              <a:buClr>
                <a:srgbClr val="CF4E07"/>
              </a:buClr>
            </a:pPr>
            <a:r>
              <a:rPr lang="en-US" dirty="0" smtClean="0">
                <a:solidFill>
                  <a:schemeClr val="tx2"/>
                </a:solidFill>
                <a:latin typeface="Open Sans" pitchFamily="34" charset="0"/>
                <a:ea typeface="Open Sans" pitchFamily="34" charset="0"/>
                <a:cs typeface="Open Sans" pitchFamily="34" charset="0"/>
              </a:rPr>
              <a:t>More </a:t>
            </a:r>
            <a:r>
              <a:rPr lang="en-US" dirty="0">
                <a:solidFill>
                  <a:schemeClr val="tx2"/>
                </a:solidFill>
                <a:latin typeface="Open Sans" pitchFamily="34" charset="0"/>
                <a:ea typeface="Open Sans" pitchFamily="34" charset="0"/>
                <a:cs typeface="Open Sans" pitchFamily="34" charset="0"/>
              </a:rPr>
              <a:t>than 1,200 </a:t>
            </a:r>
            <a:r>
              <a:rPr lang="en-US" dirty="0" smtClean="0">
                <a:solidFill>
                  <a:schemeClr val="tx2"/>
                </a:solidFill>
                <a:latin typeface="Open Sans" pitchFamily="34" charset="0"/>
                <a:ea typeface="Open Sans" pitchFamily="34" charset="0"/>
                <a:cs typeface="Open Sans" pitchFamily="34" charset="0"/>
              </a:rPr>
              <a:t>Grants:</a:t>
            </a:r>
          </a:p>
          <a:p>
            <a:pPr>
              <a:buClr>
                <a:srgbClr val="CF4E07"/>
              </a:buCl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Faculty</a:t>
            </a: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Administrators</a:t>
            </a: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Professionals</a:t>
            </a:r>
          </a:p>
          <a:p>
            <a:pPr>
              <a:buClr>
                <a:srgbClr val="CF4E07"/>
              </a:buClr>
            </a:pPr>
            <a:endParaRPr lang="en-US" dirty="0" smtClean="0">
              <a:solidFill>
                <a:schemeClr val="tx2"/>
              </a:solidFill>
              <a:latin typeface="Open Sans" pitchFamily="34" charset="0"/>
              <a:ea typeface="Open Sans" pitchFamily="34" charset="0"/>
              <a:cs typeface="Open Sans" pitchFamily="34" charset="0"/>
            </a:endParaRPr>
          </a:p>
          <a:p>
            <a:pPr>
              <a:buClr>
                <a:srgbClr val="CF4E07"/>
              </a:buClr>
            </a:pPr>
            <a:r>
              <a:rPr lang="en-US" dirty="0" smtClean="0">
                <a:solidFill>
                  <a:schemeClr val="tx2"/>
                </a:solidFill>
                <a:latin typeface="Open Sans" pitchFamily="34" charset="0"/>
                <a:ea typeface="Open Sans" pitchFamily="34" charset="0"/>
                <a:cs typeface="Open Sans" pitchFamily="34" charset="0"/>
              </a:rPr>
              <a:t>Grant </a:t>
            </a:r>
            <a:r>
              <a:rPr lang="en-US" dirty="0">
                <a:solidFill>
                  <a:schemeClr val="tx2"/>
                </a:solidFill>
                <a:latin typeface="Open Sans" pitchFamily="34" charset="0"/>
                <a:ea typeface="Open Sans" pitchFamily="34" charset="0"/>
                <a:cs typeface="Open Sans" pitchFamily="34" charset="0"/>
              </a:rPr>
              <a:t>Lengths</a:t>
            </a:r>
            <a:r>
              <a:rPr lang="en-US" dirty="0" smtClean="0">
                <a:solidFill>
                  <a:schemeClr val="tx2"/>
                </a:solidFill>
                <a:latin typeface="Open Sans" pitchFamily="34" charset="0"/>
                <a:ea typeface="Open Sans" pitchFamily="34" charset="0"/>
                <a:cs typeface="Open Sans" pitchFamily="34" charset="0"/>
              </a:rPr>
              <a:t>:</a:t>
            </a:r>
          </a:p>
          <a:p>
            <a:pPr>
              <a:buClr>
                <a:srgbClr val="CF4E07"/>
              </a:buCl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Core grants of – two to 12 </a:t>
            </a:r>
            <a:r>
              <a:rPr lang="en-US" dirty="0" smtClean="0">
                <a:solidFill>
                  <a:schemeClr val="tx2"/>
                </a:solidFill>
                <a:latin typeface="Open Sans" pitchFamily="34" charset="0"/>
                <a:ea typeface="Open Sans" pitchFamily="34" charset="0"/>
                <a:cs typeface="Open Sans" pitchFamily="34" charset="0"/>
              </a:rPr>
              <a:t>months, annual competition</a:t>
            </a:r>
            <a:endParaRPr lang="en-US"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Specialist trips – two to six </a:t>
            </a:r>
            <a:r>
              <a:rPr lang="en-US" dirty="0" smtClean="0">
                <a:solidFill>
                  <a:schemeClr val="tx2"/>
                </a:solidFill>
                <a:latin typeface="Open Sans" pitchFamily="34" charset="0"/>
                <a:ea typeface="Open Sans" pitchFamily="34" charset="0"/>
                <a:cs typeface="Open Sans" pitchFamily="34" charset="0"/>
              </a:rPr>
              <a:t>weeks, no application deadline</a:t>
            </a:r>
            <a:endParaRPr lang="en-US"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Seminars – two to three </a:t>
            </a:r>
            <a:r>
              <a:rPr lang="en-US" dirty="0" smtClean="0">
                <a:solidFill>
                  <a:schemeClr val="tx2"/>
                </a:solidFill>
                <a:latin typeface="Open Sans" pitchFamily="34" charset="0"/>
                <a:ea typeface="Open Sans" pitchFamily="34" charset="0"/>
                <a:cs typeface="Open Sans" pitchFamily="34" charset="0"/>
              </a:rPr>
              <a:t>weeks, annual competition</a:t>
            </a:r>
            <a:endParaRPr lang="en-US" dirty="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87307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838200"/>
            <a:ext cx="7239000" cy="603250"/>
          </a:xfrm>
        </p:spPr>
        <p:txBody>
          <a:bodyPr/>
          <a:lstStyle/>
          <a:p>
            <a:r>
              <a:rPr lang="en-US" sz="2600" dirty="0" smtClean="0"/>
              <a:t>2014-15 Core U.S. Scholar Grants by Activity</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703129823"/>
              </p:ext>
            </p:extLst>
          </p:nvPr>
        </p:nvGraphicFramePr>
        <p:xfrm>
          <a:off x="1828800" y="2057400"/>
          <a:ext cx="56388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1754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8762" y="838200"/>
            <a:ext cx="3957638" cy="603250"/>
          </a:xfrm>
        </p:spPr>
        <p:txBody>
          <a:bodyPr/>
          <a:lstStyle/>
          <a:p>
            <a:r>
              <a:rPr lang="en-US" sz="3000" dirty="0" smtClean="0"/>
              <a:t>What’s New Today?</a:t>
            </a:r>
            <a:endParaRPr lang="en-US" sz="3000" dirty="0"/>
          </a:p>
        </p:txBody>
      </p:sp>
      <p:sp>
        <p:nvSpPr>
          <p:cNvPr id="4" name="TextBox 3"/>
          <p:cNvSpPr txBox="1"/>
          <p:nvPr/>
        </p:nvSpPr>
        <p:spPr>
          <a:xfrm>
            <a:off x="457200" y="1905000"/>
            <a:ext cx="7315200" cy="4770537"/>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Fulbright Scholar Core Competition for 2016-2017 is open</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Application deadline 3 August 2015</a:t>
            </a:r>
          </a:p>
          <a:p>
            <a:pPr lvl="1">
              <a:buClr>
                <a:srgbClr val="CF4E07"/>
              </a:buClr>
            </a:pPr>
            <a:endParaRPr lang="en-US" sz="8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2014-15 U.S. and Non-U.S. Scholar Directory is Available</a:t>
            </a:r>
          </a:p>
          <a:p>
            <a:pPr>
              <a:buClr>
                <a:srgbClr val="CF4E07"/>
              </a:buClr>
            </a:pPr>
            <a:endParaRPr lang="en-US" sz="8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Arctic Initiative – S</a:t>
            </a:r>
            <a:r>
              <a:rPr lang="en-US" dirty="0" smtClean="0">
                <a:solidFill>
                  <a:srgbClr val="1B5187"/>
                </a:solidFill>
                <a:latin typeface="Open Sans"/>
              </a:rPr>
              <a:t>timulate International Scientific Collaboration on Arctic Issues</a:t>
            </a:r>
          </a:p>
          <a:p>
            <a:pPr marL="342900" indent="-342900">
              <a:buClr>
                <a:srgbClr val="CF4E07"/>
              </a:buClr>
              <a:buFont typeface="Arial" pitchFamily="34" charset="0"/>
              <a:buChar char="•"/>
            </a:pPr>
            <a:endParaRPr lang="en-US" sz="1000" dirty="0" smtClean="0">
              <a:solidFill>
                <a:srgbClr val="1B5187"/>
              </a:solidFill>
              <a:latin typeface="Open Sans"/>
            </a:endParaRP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U.S. and International Scholars</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Deadline for U.S. applicants – 16 February 2015</a:t>
            </a:r>
          </a:p>
          <a:p>
            <a:pPr marL="800100" lvl="1" indent="-342900">
              <a:buClr>
                <a:srgbClr val="CF4E07"/>
              </a:buClr>
              <a:buFont typeface="Arial" pitchFamily="34" charset="0"/>
              <a:buChar char="•"/>
            </a:pPr>
            <a:endParaRPr lang="en-US" sz="8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Additional program information appears throughout the year on the CIES website</a:t>
            </a:r>
          </a:p>
          <a:p>
            <a:pPr marL="800100" lvl="1"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hlinkClick r:id="rId2"/>
              </a:rPr>
              <a:t>My Fulbright</a:t>
            </a:r>
            <a:r>
              <a:rPr lang="en-US" dirty="0">
                <a:solidFill>
                  <a:schemeClr val="tx2"/>
                </a:solidFill>
                <a:latin typeface="Open Sans" pitchFamily="34" charset="0"/>
                <a:ea typeface="Open Sans" pitchFamily="34" charset="0"/>
                <a:cs typeface="Open Sans" pitchFamily="34" charset="0"/>
              </a:rPr>
              <a:t> Community</a:t>
            </a:r>
          </a:p>
          <a:p>
            <a:pPr marL="342900" indent="-342900">
              <a:buClr>
                <a:srgbClr val="CF4E07"/>
              </a:buClr>
              <a:buFont typeface="Arial" pitchFamily="34" charset="0"/>
              <a:buChar char="•"/>
            </a:pPr>
            <a:endParaRPr lang="en-US" sz="8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i="1" dirty="0">
                <a:solidFill>
                  <a:schemeClr val="tx2"/>
                </a:solidFill>
                <a:latin typeface="Open Sans" pitchFamily="34" charset="0"/>
                <a:ea typeface="Open Sans" pitchFamily="34" charset="0"/>
                <a:cs typeface="Open Sans" pitchFamily="34" charset="0"/>
              </a:rPr>
              <a:t>NEW Programs: Madagascar, Niger, </a:t>
            </a:r>
            <a:r>
              <a:rPr lang="en-US" i="1" dirty="0" err="1">
                <a:solidFill>
                  <a:schemeClr val="tx2"/>
                </a:solidFill>
                <a:latin typeface="Open Sans" pitchFamily="34" charset="0"/>
                <a:ea typeface="Open Sans" pitchFamily="34" charset="0"/>
                <a:cs typeface="Open Sans" pitchFamily="34" charset="0"/>
              </a:rPr>
              <a:t>RoC</a:t>
            </a:r>
            <a:r>
              <a:rPr lang="en-US" i="1" dirty="0">
                <a:solidFill>
                  <a:schemeClr val="tx2"/>
                </a:solidFill>
                <a:latin typeface="Open Sans" pitchFamily="34" charset="0"/>
                <a:ea typeface="Open Sans" pitchFamily="34" charset="0"/>
                <a:cs typeface="Open Sans" pitchFamily="34" charset="0"/>
              </a:rPr>
              <a:t> (Belize, Bahamas, Guyana)</a:t>
            </a:r>
          </a:p>
          <a:p>
            <a:pPr marL="342900" indent="-342900">
              <a:buClr>
                <a:srgbClr val="CF4E07"/>
              </a:buClr>
              <a:buFont typeface="Arial" pitchFamily="34" charset="0"/>
              <a:buChar char="•"/>
            </a:pP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68358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9162" y="844550"/>
            <a:ext cx="6548438" cy="603250"/>
          </a:xfrm>
        </p:spPr>
        <p:txBody>
          <a:bodyPr/>
          <a:lstStyle/>
          <a:p>
            <a:r>
              <a:rPr lang="en-US" dirty="0" smtClean="0"/>
              <a:t>Core Multi-Country Opportunities</a:t>
            </a:r>
            <a:endParaRPr lang="en-US" dirty="0"/>
          </a:p>
        </p:txBody>
      </p:sp>
      <p:sp>
        <p:nvSpPr>
          <p:cNvPr id="4" name="TextBox 3"/>
          <p:cNvSpPr txBox="1"/>
          <p:nvPr/>
        </p:nvSpPr>
        <p:spPr>
          <a:xfrm>
            <a:off x="990600" y="2362200"/>
            <a:ext cx="7620000" cy="3216265"/>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Sub-Saharan Africa </a:t>
            </a:r>
            <a:r>
              <a:rPr lang="en-US" dirty="0">
                <a:solidFill>
                  <a:schemeClr val="tx2"/>
                </a:solidFill>
                <a:latin typeface="Open Sans" pitchFamily="34" charset="0"/>
                <a:ea typeface="Open Sans" pitchFamily="34" charset="0"/>
                <a:cs typeface="Open Sans" pitchFamily="34" charset="0"/>
              </a:rPr>
              <a:t>Regional Research </a:t>
            </a:r>
            <a:r>
              <a:rPr lang="en-US"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Middle </a:t>
            </a:r>
            <a:r>
              <a:rPr lang="en-US" dirty="0">
                <a:solidFill>
                  <a:schemeClr val="tx2"/>
                </a:solidFill>
                <a:latin typeface="Open Sans" pitchFamily="34" charset="0"/>
                <a:ea typeface="Open Sans" pitchFamily="34" charset="0"/>
                <a:cs typeface="Open Sans" pitchFamily="34" charset="0"/>
              </a:rPr>
              <a:t>East and North Africa Regional Research </a:t>
            </a:r>
            <a:r>
              <a:rPr lang="en-US"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1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East Asia and the Pacific: Cross-Strait Studies</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South </a:t>
            </a:r>
            <a:r>
              <a:rPr lang="en-US" dirty="0">
                <a:solidFill>
                  <a:schemeClr val="tx2"/>
                </a:solidFill>
                <a:latin typeface="Open Sans" pitchFamily="34" charset="0"/>
                <a:ea typeface="Open Sans" pitchFamily="34" charset="0"/>
                <a:cs typeface="Open Sans" pitchFamily="34" charset="0"/>
              </a:rPr>
              <a:t>and Central Asia Regional Research </a:t>
            </a:r>
            <a:r>
              <a:rPr lang="en-US"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Europe</a:t>
            </a:r>
            <a:r>
              <a:rPr lang="en-US" dirty="0">
                <a:solidFill>
                  <a:schemeClr val="tx2"/>
                </a:solidFill>
                <a:latin typeface="Open Sans" pitchFamily="34" charset="0"/>
                <a:ea typeface="Open Sans" pitchFamily="34" charset="0"/>
                <a:cs typeface="Open Sans" pitchFamily="34" charset="0"/>
              </a:rPr>
              <a:t>: Fulbright-Schuman European Union Affairs, </a:t>
            </a:r>
            <a:r>
              <a:rPr lang="en-US" dirty="0" smtClean="0">
                <a:solidFill>
                  <a:schemeClr val="tx2"/>
                </a:solidFill>
                <a:latin typeface="Open Sans" pitchFamily="34" charset="0"/>
                <a:ea typeface="Open Sans" pitchFamily="34" charset="0"/>
                <a:cs typeface="Open Sans" pitchFamily="34" charset="0"/>
              </a:rPr>
              <a:t> Austrian-Hungarian </a:t>
            </a:r>
            <a:r>
              <a:rPr lang="en-US" dirty="0">
                <a:solidFill>
                  <a:schemeClr val="tx2"/>
                </a:solidFill>
                <a:latin typeface="Open Sans" pitchFamily="34" charset="0"/>
                <a:ea typeface="Open Sans" pitchFamily="34" charset="0"/>
                <a:cs typeface="Open Sans" pitchFamily="34" charset="0"/>
              </a:rPr>
              <a:t>Research </a:t>
            </a:r>
            <a:r>
              <a:rPr lang="en-US" dirty="0" smtClean="0">
                <a:solidFill>
                  <a:schemeClr val="tx2"/>
                </a:solidFill>
                <a:latin typeface="Open Sans" pitchFamily="34" charset="0"/>
                <a:ea typeface="Open Sans" pitchFamily="34" charset="0"/>
                <a:cs typeface="Open Sans" pitchFamily="34" charset="0"/>
              </a:rPr>
              <a:t>Award</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Western Hemisphere: Fulbright-Carlos Rico Award for North </a:t>
            </a:r>
            <a:r>
              <a:rPr lang="en-US" dirty="0">
                <a:solidFill>
                  <a:schemeClr val="tx2"/>
                </a:solidFill>
                <a:latin typeface="Open Sans" pitchFamily="34" charset="0"/>
                <a:ea typeface="Open Sans" pitchFamily="34" charset="0"/>
                <a:cs typeface="Open Sans" pitchFamily="34" charset="0"/>
              </a:rPr>
              <a:t>American Studies</a:t>
            </a:r>
          </a:p>
        </p:txBody>
      </p:sp>
    </p:spTree>
    <p:extLst>
      <p:ext uri="{BB962C8B-B14F-4D97-AF65-F5344CB8AC3E}">
        <p14:creationId xmlns:p14="http://schemas.microsoft.com/office/powerpoint/2010/main" val="3656179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05000" y="838200"/>
            <a:ext cx="4343400" cy="603250"/>
          </a:xfrm>
        </p:spPr>
        <p:txBody>
          <a:bodyPr/>
          <a:lstStyle/>
          <a:p>
            <a:r>
              <a:rPr lang="en-US" dirty="0" smtClean="0"/>
              <a:t>Application Resources</a:t>
            </a:r>
            <a:endParaRPr lang="en-US" dirty="0"/>
          </a:p>
        </p:txBody>
      </p:sp>
      <p:sp>
        <p:nvSpPr>
          <p:cNvPr id="4" name="TextBox 3"/>
          <p:cNvSpPr txBox="1"/>
          <p:nvPr/>
        </p:nvSpPr>
        <p:spPr>
          <a:xfrm>
            <a:off x="990600" y="2410123"/>
            <a:ext cx="7543800" cy="2492990"/>
          </a:xfrm>
          <a:prstGeom prst="rect">
            <a:avLst/>
          </a:prstGeom>
          <a:noFill/>
        </p:spPr>
        <p:txBody>
          <a:bodyPr wrap="square" rtlCol="0">
            <a:spAutoFit/>
          </a:bodyPr>
          <a:lstStyle/>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CIES Website:  </a:t>
            </a:r>
            <a:r>
              <a:rPr lang="en-US" dirty="0" smtClean="0">
                <a:solidFill>
                  <a:schemeClr val="tx2"/>
                </a:solidFill>
                <a:latin typeface="Open Sans" pitchFamily="34" charset="0"/>
                <a:ea typeface="Open Sans" pitchFamily="34" charset="0"/>
                <a:cs typeface="Open Sans" pitchFamily="34" charset="0"/>
                <a:hlinkClick r:id="rId2"/>
              </a:rPr>
              <a:t>www.iie.org/cies</a:t>
            </a:r>
            <a:endParaRPr lang="en-US" dirty="0">
              <a:solidFill>
                <a:schemeClr val="tx2"/>
              </a:solidFill>
              <a:latin typeface="Open Sans" pitchFamily="34" charset="0"/>
              <a:ea typeface="Open Sans" pitchFamily="34" charset="0"/>
              <a:cs typeface="Open Sans" pitchFamily="34" charset="0"/>
            </a:endParaRP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Online </a:t>
            </a:r>
            <a:r>
              <a:rPr lang="en-US" dirty="0">
                <a:solidFill>
                  <a:schemeClr val="tx2"/>
                </a:solidFill>
                <a:latin typeface="Open Sans" pitchFamily="34" charset="0"/>
                <a:ea typeface="Open Sans" pitchFamily="34" charset="0"/>
                <a:cs typeface="Open Sans" pitchFamily="34" charset="0"/>
                <a:hlinkClick r:id="rId3"/>
              </a:rPr>
              <a:t>Catalog of Awards</a:t>
            </a:r>
            <a:r>
              <a:rPr lang="en-US" dirty="0">
                <a:solidFill>
                  <a:schemeClr val="tx2"/>
                </a:solidFill>
                <a:latin typeface="Open Sans" pitchFamily="34" charset="0"/>
                <a:ea typeface="Open Sans" pitchFamily="34" charset="0"/>
                <a:cs typeface="Open Sans" pitchFamily="34" charset="0"/>
              </a:rPr>
              <a:t> and </a:t>
            </a:r>
            <a:r>
              <a:rPr lang="en-US" dirty="0" smtClean="0">
                <a:solidFill>
                  <a:schemeClr val="tx2"/>
                </a:solidFill>
                <a:latin typeface="Open Sans" pitchFamily="34" charset="0"/>
                <a:ea typeface="Open Sans" pitchFamily="34" charset="0"/>
                <a:cs typeface="Open Sans" pitchFamily="34" charset="0"/>
              </a:rPr>
              <a:t>Application</a:t>
            </a:r>
            <a:endParaRPr lang="en-US" dirty="0">
              <a:solidFill>
                <a:schemeClr val="tx2"/>
              </a:solidFill>
              <a:latin typeface="Open Sans" pitchFamily="34" charset="0"/>
              <a:ea typeface="Open Sans" pitchFamily="34" charset="0"/>
              <a:cs typeface="Open Sans" pitchFamily="34" charset="0"/>
            </a:endParaRPr>
          </a:p>
          <a:p>
            <a:pPr marL="914400" lvl="1"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Program </a:t>
            </a:r>
            <a:r>
              <a:rPr lang="en-US" dirty="0" smtClean="0">
                <a:solidFill>
                  <a:schemeClr val="tx2"/>
                </a:solidFill>
                <a:latin typeface="Open Sans" pitchFamily="34" charset="0"/>
                <a:ea typeface="Open Sans" pitchFamily="34" charset="0"/>
                <a:cs typeface="Open Sans" pitchFamily="34" charset="0"/>
              </a:rPr>
              <a:t>Overview</a:t>
            </a:r>
            <a:r>
              <a:rPr lang="en-US" dirty="0">
                <a:solidFill>
                  <a:schemeClr val="tx2"/>
                </a:solidFill>
                <a:latin typeface="Open Sans" pitchFamily="34" charset="0"/>
                <a:ea typeface="Open Sans" pitchFamily="34" charset="0"/>
                <a:cs typeface="Open Sans" pitchFamily="34" charset="0"/>
              </a:rPr>
              <a:t>, Guidelines, Frequently Asked Questions and Tips for </a:t>
            </a:r>
            <a:r>
              <a:rPr lang="en-US" dirty="0" smtClean="0">
                <a:solidFill>
                  <a:schemeClr val="tx2"/>
                </a:solidFill>
                <a:latin typeface="Open Sans" pitchFamily="34" charset="0"/>
                <a:ea typeface="Open Sans" pitchFamily="34" charset="0"/>
                <a:cs typeface="Open Sans" pitchFamily="34" charset="0"/>
              </a:rPr>
              <a:t>Applying</a:t>
            </a:r>
          </a:p>
          <a:p>
            <a:pPr>
              <a:buClr>
                <a:srgbClr val="CF4E07"/>
              </a:buClr>
            </a:pPr>
            <a:endParaRPr lang="en-US" sz="1000" dirty="0">
              <a:solidFill>
                <a:srgbClr val="C00000"/>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CIES </a:t>
            </a:r>
            <a:r>
              <a:rPr lang="en-US" dirty="0" smtClean="0">
                <a:solidFill>
                  <a:schemeClr val="tx2"/>
                </a:solidFill>
                <a:latin typeface="Open Sans" pitchFamily="34" charset="0"/>
                <a:ea typeface="Open Sans" pitchFamily="34" charset="0"/>
                <a:cs typeface="Open Sans" pitchFamily="34" charset="0"/>
                <a:hlinkClick r:id="rId4"/>
              </a:rPr>
              <a:t>Webinars</a:t>
            </a:r>
            <a:r>
              <a:rPr lang="en-US" dirty="0" smtClean="0">
                <a:solidFill>
                  <a:schemeClr val="tx2"/>
                </a:solidFill>
                <a:latin typeface="Open Sans" pitchFamily="34" charset="0"/>
                <a:ea typeface="Open Sans" pitchFamily="34" charset="0"/>
                <a:cs typeface="Open Sans" pitchFamily="34" charset="0"/>
              </a:rPr>
              <a:t> </a:t>
            </a:r>
          </a:p>
          <a:p>
            <a:pPr>
              <a:buClr>
                <a:srgbClr val="CF4E07"/>
              </a:buCl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The </a:t>
            </a:r>
            <a:r>
              <a:rPr lang="en-US" dirty="0">
                <a:solidFill>
                  <a:schemeClr val="tx2"/>
                </a:solidFill>
                <a:latin typeface="Open Sans" pitchFamily="34" charset="0"/>
                <a:ea typeface="Open Sans" pitchFamily="34" charset="0"/>
                <a:cs typeface="Open Sans" pitchFamily="34" charset="0"/>
              </a:rPr>
              <a:t>Fulbright Scholar </a:t>
            </a:r>
            <a:r>
              <a:rPr lang="en-US" dirty="0" smtClean="0">
                <a:solidFill>
                  <a:schemeClr val="tx2"/>
                </a:solidFill>
                <a:latin typeface="Open Sans" pitchFamily="34" charset="0"/>
                <a:ea typeface="Open Sans" pitchFamily="34" charset="0"/>
                <a:cs typeface="Open Sans" pitchFamily="34" charset="0"/>
                <a:hlinkClick r:id="rId5"/>
              </a:rPr>
              <a:t>Blog</a:t>
            </a:r>
            <a:endParaRPr lang="en-US" dirty="0" smtClean="0">
              <a:solidFill>
                <a:schemeClr val="tx2"/>
              </a:solidFill>
              <a:latin typeface="Open Sans" pitchFamily="34" charset="0"/>
              <a:ea typeface="Open Sans" pitchFamily="34" charset="0"/>
              <a:cs typeface="Open Sans" pitchFamily="34" charset="0"/>
            </a:endParaRPr>
          </a:p>
          <a:p>
            <a:pPr>
              <a:buClr>
                <a:srgbClr val="CF4E07"/>
              </a:buCl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hlinkClick r:id="rId6"/>
              </a:rPr>
              <a:t>My Fulbright</a:t>
            </a:r>
            <a:r>
              <a:rPr lang="en-US" dirty="0" smtClean="0">
                <a:solidFill>
                  <a:schemeClr val="tx2"/>
                </a:solidFill>
                <a:latin typeface="Open Sans" pitchFamily="34" charset="0"/>
                <a:ea typeface="Open Sans" pitchFamily="34" charset="0"/>
                <a:cs typeface="Open Sans" pitchFamily="34" charset="0"/>
              </a:rPr>
              <a:t> Community</a:t>
            </a:r>
            <a:endParaRPr lang="en-US" dirty="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07792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28800" y="844550"/>
            <a:ext cx="4495800" cy="603250"/>
          </a:xfrm>
        </p:spPr>
        <p:txBody>
          <a:bodyPr/>
          <a:lstStyle/>
          <a:p>
            <a:r>
              <a:rPr lang="en-US" dirty="0" smtClean="0"/>
              <a:t>Selecting an Award</a:t>
            </a:r>
            <a:endParaRPr lang="en-US" dirty="0"/>
          </a:p>
        </p:txBody>
      </p:sp>
      <p:sp>
        <p:nvSpPr>
          <p:cNvPr id="4" name="TextBox 3"/>
          <p:cNvSpPr txBox="1"/>
          <p:nvPr/>
        </p:nvSpPr>
        <p:spPr>
          <a:xfrm>
            <a:off x="990600" y="2209800"/>
            <a:ext cx="7620000" cy="3631763"/>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Awards </a:t>
            </a:r>
            <a:r>
              <a:rPr lang="en-US" dirty="0">
                <a:solidFill>
                  <a:schemeClr val="tx2"/>
                </a:solidFill>
                <a:latin typeface="Open Sans" pitchFamily="34" charset="0"/>
                <a:ea typeface="Open Sans" pitchFamily="34" charset="0"/>
                <a:cs typeface="Open Sans" pitchFamily="34" charset="0"/>
              </a:rPr>
              <a:t>are created in the hosting country by the local Fulbright </a:t>
            </a:r>
            <a:r>
              <a:rPr lang="en-US" dirty="0" smtClean="0">
                <a:solidFill>
                  <a:schemeClr val="tx2"/>
                </a:solidFill>
                <a:latin typeface="Open Sans" pitchFamily="34" charset="0"/>
                <a:ea typeface="Open Sans" pitchFamily="34" charset="0"/>
                <a:cs typeface="Open Sans" pitchFamily="34" charset="0"/>
              </a:rPr>
              <a:t>Commission </a:t>
            </a:r>
            <a:r>
              <a:rPr lang="en-US" dirty="0">
                <a:solidFill>
                  <a:schemeClr val="tx2"/>
                </a:solidFill>
                <a:latin typeface="Open Sans" pitchFamily="34" charset="0"/>
                <a:ea typeface="Open Sans" pitchFamily="34" charset="0"/>
                <a:cs typeface="Open Sans" pitchFamily="34" charset="0"/>
              </a:rPr>
              <a:t>or the American </a:t>
            </a:r>
            <a:r>
              <a:rPr lang="en-US" dirty="0" smtClean="0">
                <a:solidFill>
                  <a:schemeClr val="tx2"/>
                </a:solidFill>
                <a:latin typeface="Open Sans" pitchFamily="34" charset="0"/>
                <a:ea typeface="Open Sans" pitchFamily="34" charset="0"/>
                <a:cs typeface="Open Sans" pitchFamily="34" charset="0"/>
              </a:rPr>
              <a:t>embassy</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Country </a:t>
            </a:r>
            <a:r>
              <a:rPr lang="en-US" dirty="0" smtClean="0">
                <a:solidFill>
                  <a:schemeClr val="tx2"/>
                </a:solidFill>
                <a:latin typeface="Open Sans" pitchFamily="34" charset="0"/>
                <a:ea typeface="Open Sans" pitchFamily="34" charset="0"/>
                <a:cs typeface="Open Sans" pitchFamily="34" charset="0"/>
              </a:rPr>
              <a:t>listings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Activity?  Teaching, research or </a:t>
            </a:r>
            <a:r>
              <a:rPr lang="en-US" dirty="0" smtClean="0">
                <a:solidFill>
                  <a:schemeClr val="tx2"/>
                </a:solidFill>
                <a:latin typeface="Open Sans" pitchFamily="34" charset="0"/>
                <a:ea typeface="Open Sans" pitchFamily="34" charset="0"/>
                <a:cs typeface="Open Sans" pitchFamily="34" charset="0"/>
              </a:rPr>
              <a:t>both</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Indices – by Discipline or All </a:t>
            </a:r>
            <a:r>
              <a:rPr lang="en-US" dirty="0" smtClean="0">
                <a:solidFill>
                  <a:schemeClr val="tx2"/>
                </a:solidFill>
                <a:latin typeface="Open Sans" pitchFamily="34" charset="0"/>
                <a:ea typeface="Open Sans" pitchFamily="34" charset="0"/>
                <a:cs typeface="Open Sans" pitchFamily="34" charset="0"/>
              </a:rPr>
              <a:t>Discipline</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50</a:t>
            </a:r>
            <a:r>
              <a:rPr lang="en-US" dirty="0">
                <a:solidFill>
                  <a:schemeClr val="tx2"/>
                </a:solidFill>
                <a:latin typeface="Open Sans" pitchFamily="34" charset="0"/>
                <a:ea typeface="Open Sans" pitchFamily="34" charset="0"/>
                <a:cs typeface="Open Sans" pitchFamily="34" charset="0"/>
              </a:rPr>
              <a:t>% of grants are All Discipline </a:t>
            </a:r>
            <a:r>
              <a:rPr lang="en-US" dirty="0" smtClean="0">
                <a:solidFill>
                  <a:schemeClr val="tx2"/>
                </a:solidFill>
                <a:latin typeface="Open Sans" pitchFamily="34" charset="0"/>
                <a:ea typeface="Open Sans" pitchFamily="34" charset="0"/>
                <a:cs typeface="Open Sans" pitchFamily="34" charset="0"/>
              </a:rPr>
              <a:t>awards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Read award descriptions and stipend information </a:t>
            </a:r>
            <a:r>
              <a:rPr lang="en-US" dirty="0" smtClean="0">
                <a:solidFill>
                  <a:schemeClr val="tx2"/>
                </a:solidFill>
                <a:latin typeface="Open Sans" pitchFamily="34" charset="0"/>
                <a:ea typeface="Open Sans" pitchFamily="34" charset="0"/>
                <a:cs typeface="Open Sans" pitchFamily="34" charset="0"/>
              </a:rPr>
              <a:t>carefully</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Contact CIES program officer(s) for more information about awards and countries</a:t>
            </a:r>
          </a:p>
        </p:txBody>
      </p:sp>
    </p:spTree>
    <p:extLst>
      <p:ext uri="{BB962C8B-B14F-4D97-AF65-F5344CB8AC3E}">
        <p14:creationId xmlns:p14="http://schemas.microsoft.com/office/powerpoint/2010/main" val="2546481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0600" y="838200"/>
            <a:ext cx="5410200" cy="603250"/>
          </a:xfrm>
        </p:spPr>
        <p:txBody>
          <a:bodyPr/>
          <a:lstStyle/>
          <a:p>
            <a:r>
              <a:rPr lang="en-US" dirty="0" smtClean="0"/>
              <a:t>Application Components</a:t>
            </a:r>
            <a:endParaRPr lang="en-US" dirty="0"/>
          </a:p>
        </p:txBody>
      </p:sp>
      <p:sp>
        <p:nvSpPr>
          <p:cNvPr id="4" name="TextBox 3"/>
          <p:cNvSpPr txBox="1"/>
          <p:nvPr/>
        </p:nvSpPr>
        <p:spPr>
          <a:xfrm>
            <a:off x="762000" y="1981200"/>
            <a:ext cx="8077200" cy="4185761"/>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Application Form</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b="1" dirty="0">
                <a:solidFill>
                  <a:schemeClr val="tx2"/>
                </a:solidFill>
                <a:latin typeface="Open Sans" pitchFamily="34" charset="0"/>
                <a:ea typeface="Open Sans" pitchFamily="34" charset="0"/>
                <a:cs typeface="Open Sans" pitchFamily="34" charset="0"/>
              </a:rPr>
              <a:t>Project </a:t>
            </a:r>
            <a:r>
              <a:rPr lang="en-US" b="1" dirty="0" smtClean="0">
                <a:solidFill>
                  <a:schemeClr val="tx2"/>
                </a:solidFill>
                <a:latin typeface="Open Sans" pitchFamily="34" charset="0"/>
                <a:ea typeface="Open Sans" pitchFamily="34" charset="0"/>
                <a:cs typeface="Open Sans" pitchFamily="34" charset="0"/>
              </a:rPr>
              <a:t>Statement</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Curriculum Vitae or </a:t>
            </a:r>
            <a:r>
              <a:rPr lang="en-US" dirty="0" smtClean="0">
                <a:solidFill>
                  <a:schemeClr val="tx2"/>
                </a:solidFill>
                <a:latin typeface="Open Sans" pitchFamily="34" charset="0"/>
                <a:ea typeface="Open Sans" pitchFamily="34" charset="0"/>
                <a:cs typeface="Open Sans" pitchFamily="34" charset="0"/>
              </a:rPr>
              <a:t>Resume</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Course Outlines or Syllabi (for teaching </a:t>
            </a:r>
            <a:r>
              <a:rPr lang="en-US" dirty="0" smtClean="0">
                <a:solidFill>
                  <a:schemeClr val="tx2"/>
                </a:solidFill>
                <a:latin typeface="Open Sans" pitchFamily="34" charset="0"/>
                <a:ea typeface="Open Sans" pitchFamily="34" charset="0"/>
                <a:cs typeface="Open Sans" pitchFamily="34" charset="0"/>
              </a:rPr>
              <a:t>awards)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Select </a:t>
            </a:r>
            <a:r>
              <a:rPr lang="en-US" dirty="0">
                <a:solidFill>
                  <a:schemeClr val="tx2"/>
                </a:solidFill>
                <a:latin typeface="Open Sans" pitchFamily="34" charset="0"/>
                <a:ea typeface="Open Sans" pitchFamily="34" charset="0"/>
                <a:cs typeface="Open Sans" pitchFamily="34" charset="0"/>
              </a:rPr>
              <a:t>Bibliography (for research awards</a:t>
            </a:r>
            <a:r>
              <a:rPr lang="en-US" dirty="0" smtClean="0">
                <a:solidFill>
                  <a:schemeClr val="tx2"/>
                </a:solidFill>
                <a:latin typeface="Open Sans" pitchFamily="34" charset="0"/>
                <a:ea typeface="Open Sans" pitchFamily="34" charset="0"/>
                <a:cs typeface="Open Sans" pitchFamily="34" charset="0"/>
              </a:rPr>
              <a:t>)</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References </a:t>
            </a: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Supplemental Materials (depending on award</a:t>
            </a:r>
            <a:r>
              <a:rPr lang="en-US" dirty="0" smtClean="0">
                <a:solidFill>
                  <a:schemeClr val="tx2"/>
                </a:solidFill>
                <a:latin typeface="Open Sans" pitchFamily="34" charset="0"/>
                <a:ea typeface="Open Sans" pitchFamily="34" charset="0"/>
                <a:cs typeface="Open Sans" pitchFamily="34" charset="0"/>
              </a:rPr>
              <a:t>)</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Language </a:t>
            </a:r>
            <a:r>
              <a:rPr lang="en-US" dirty="0">
                <a:solidFill>
                  <a:schemeClr val="tx2"/>
                </a:solidFill>
                <a:latin typeface="Open Sans" pitchFamily="34" charset="0"/>
                <a:ea typeface="Open Sans" pitchFamily="34" charset="0"/>
                <a:cs typeface="Open Sans" pitchFamily="34" charset="0"/>
              </a:rPr>
              <a:t>Proficiency Report </a:t>
            </a:r>
            <a:endParaRPr lang="en-US" dirty="0" smtClean="0">
              <a:solidFill>
                <a:schemeClr val="tx2"/>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Letter </a:t>
            </a:r>
            <a:r>
              <a:rPr lang="en-US" dirty="0">
                <a:solidFill>
                  <a:schemeClr val="tx2"/>
                </a:solidFill>
                <a:latin typeface="Open Sans" pitchFamily="34" charset="0"/>
                <a:ea typeface="Open Sans" pitchFamily="34" charset="0"/>
                <a:cs typeface="Open Sans" pitchFamily="34" charset="0"/>
              </a:rPr>
              <a:t>of </a:t>
            </a:r>
            <a:r>
              <a:rPr lang="en-US" dirty="0" smtClean="0">
                <a:solidFill>
                  <a:schemeClr val="tx2"/>
                </a:solidFill>
                <a:latin typeface="Open Sans" pitchFamily="34" charset="0"/>
                <a:ea typeface="Open Sans" pitchFamily="34" charset="0"/>
                <a:cs typeface="Open Sans" pitchFamily="34" charset="0"/>
              </a:rPr>
              <a:t>Invitation</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Additional </a:t>
            </a:r>
            <a:r>
              <a:rPr lang="en-US" dirty="0">
                <a:solidFill>
                  <a:schemeClr val="tx2"/>
                </a:solidFill>
                <a:latin typeface="Open Sans" pitchFamily="34" charset="0"/>
                <a:ea typeface="Open Sans" pitchFamily="34" charset="0"/>
                <a:cs typeface="Open Sans" pitchFamily="34" charset="0"/>
              </a:rPr>
              <a:t>Materials for Applicants in the Arts,  </a:t>
            </a:r>
            <a:r>
              <a:rPr lang="en-US" dirty="0" smtClean="0">
                <a:solidFill>
                  <a:schemeClr val="tx2"/>
                </a:solidFill>
                <a:latin typeface="Open Sans" pitchFamily="34" charset="0"/>
                <a:ea typeface="Open Sans" pitchFamily="34" charset="0"/>
                <a:cs typeface="Open Sans" pitchFamily="34" charset="0"/>
              </a:rPr>
              <a:t>Architecture</a:t>
            </a:r>
            <a:r>
              <a:rPr lang="en-US" dirty="0">
                <a:solidFill>
                  <a:schemeClr val="tx2"/>
                </a:solidFill>
                <a:latin typeface="Open Sans" pitchFamily="34" charset="0"/>
                <a:ea typeface="Open Sans" pitchFamily="34" charset="0"/>
                <a:cs typeface="Open Sans" pitchFamily="34" charset="0"/>
              </a:rPr>
              <a:t>, Writing and Journalism</a:t>
            </a:r>
          </a:p>
        </p:txBody>
      </p:sp>
    </p:spTree>
    <p:extLst>
      <p:ext uri="{BB962C8B-B14F-4D97-AF65-F5344CB8AC3E}">
        <p14:creationId xmlns:p14="http://schemas.microsoft.com/office/powerpoint/2010/main" val="393943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8762" y="838200"/>
            <a:ext cx="5176838" cy="603250"/>
          </a:xfrm>
        </p:spPr>
        <p:txBody>
          <a:bodyPr/>
          <a:lstStyle/>
          <a:p>
            <a:r>
              <a:rPr lang="en-US" dirty="0" smtClean="0"/>
              <a:t>Making Contacts Abroad</a:t>
            </a:r>
            <a:endParaRPr lang="en-US" dirty="0"/>
          </a:p>
        </p:txBody>
      </p:sp>
      <p:sp>
        <p:nvSpPr>
          <p:cNvPr id="4" name="TextBox 3"/>
          <p:cNvSpPr txBox="1"/>
          <p:nvPr/>
        </p:nvSpPr>
        <p:spPr>
          <a:xfrm>
            <a:off x="1066800" y="2057400"/>
            <a:ext cx="7467600" cy="4739759"/>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International </a:t>
            </a:r>
            <a:r>
              <a:rPr lang="en-US" dirty="0">
                <a:solidFill>
                  <a:schemeClr val="tx2"/>
                </a:solidFill>
                <a:latin typeface="Open Sans" pitchFamily="34" charset="0"/>
                <a:ea typeface="Open Sans" pitchFamily="34" charset="0"/>
                <a:cs typeface="Open Sans" pitchFamily="34" charset="0"/>
              </a:rPr>
              <a:t>office on your </a:t>
            </a:r>
            <a:r>
              <a:rPr lang="en-US" dirty="0" smtClean="0">
                <a:solidFill>
                  <a:schemeClr val="tx2"/>
                </a:solidFill>
                <a:latin typeface="Open Sans" pitchFamily="34" charset="0"/>
                <a:ea typeface="Open Sans" pitchFamily="34" charset="0"/>
                <a:cs typeface="Open Sans" pitchFamily="34" charset="0"/>
              </a:rPr>
              <a:t>campus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U.S</a:t>
            </a:r>
            <a:r>
              <a:rPr lang="en-US" dirty="0">
                <a:solidFill>
                  <a:schemeClr val="tx2"/>
                </a:solidFill>
                <a:latin typeface="Open Sans" pitchFamily="34" charset="0"/>
                <a:ea typeface="Open Sans" pitchFamily="34" charset="0"/>
                <a:cs typeface="Open Sans" pitchFamily="34" charset="0"/>
              </a:rPr>
              <a:t>. and Visiting Fulbright Scholars </a:t>
            </a:r>
            <a:r>
              <a:rPr lang="en-US" dirty="0" smtClean="0">
                <a:solidFill>
                  <a:schemeClr val="tx2"/>
                </a:solidFill>
                <a:latin typeface="Open Sans" pitchFamily="34" charset="0"/>
                <a:ea typeface="Open Sans" pitchFamily="34" charset="0"/>
                <a:cs typeface="Open Sans" pitchFamily="34" charset="0"/>
              </a:rPr>
              <a:t>Directory </a:t>
            </a:r>
            <a:r>
              <a:rPr lang="en-US" dirty="0">
                <a:solidFill>
                  <a:schemeClr val="tx2"/>
                </a:solidFill>
                <a:latin typeface="Open Sans" pitchFamily="34" charset="0"/>
                <a:ea typeface="Open Sans" pitchFamily="34" charset="0"/>
                <a:cs typeface="Open Sans" pitchFamily="34" charset="0"/>
              </a:rPr>
              <a:t>– s</a:t>
            </a:r>
            <a:r>
              <a:rPr lang="en-US" dirty="0" smtClean="0">
                <a:solidFill>
                  <a:schemeClr val="tx2"/>
                </a:solidFill>
                <a:latin typeface="Open Sans" pitchFamily="34" charset="0"/>
                <a:ea typeface="Open Sans" pitchFamily="34" charset="0"/>
                <a:cs typeface="Open Sans" pitchFamily="34" charset="0"/>
              </a:rPr>
              <a:t>earchable </a:t>
            </a:r>
            <a:r>
              <a:rPr lang="en-US" dirty="0">
                <a:solidFill>
                  <a:schemeClr val="tx2"/>
                </a:solidFill>
                <a:latin typeface="Open Sans" pitchFamily="34" charset="0"/>
                <a:ea typeface="Open Sans" pitchFamily="34" charset="0"/>
                <a:cs typeface="Open Sans" pitchFamily="34" charset="0"/>
              </a:rPr>
              <a:t>by </a:t>
            </a:r>
            <a:r>
              <a:rPr lang="en-US" dirty="0" smtClean="0">
                <a:solidFill>
                  <a:schemeClr val="tx2"/>
                </a:solidFill>
                <a:latin typeface="Open Sans" pitchFamily="34" charset="0"/>
                <a:ea typeface="Open Sans" pitchFamily="34" charset="0"/>
                <a:cs typeface="Open Sans" pitchFamily="34" charset="0"/>
              </a:rPr>
              <a:t>discipline </a:t>
            </a:r>
            <a:r>
              <a:rPr lang="en-US" dirty="0">
                <a:solidFill>
                  <a:schemeClr val="tx2"/>
                </a:solidFill>
                <a:latin typeface="Open Sans" pitchFamily="34" charset="0"/>
                <a:ea typeface="Open Sans" pitchFamily="34" charset="0"/>
                <a:cs typeface="Open Sans" pitchFamily="34" charset="0"/>
              </a:rPr>
              <a:t>and c</a:t>
            </a:r>
            <a:r>
              <a:rPr lang="en-US" dirty="0" smtClean="0">
                <a:solidFill>
                  <a:schemeClr val="tx2"/>
                </a:solidFill>
                <a:latin typeface="Open Sans" pitchFamily="34" charset="0"/>
                <a:ea typeface="Open Sans" pitchFamily="34" charset="0"/>
                <a:cs typeface="Open Sans" pitchFamily="34" charset="0"/>
              </a:rPr>
              <a:t>ountry</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International division of your professional </a:t>
            </a:r>
            <a:r>
              <a:rPr lang="en-US" dirty="0" smtClean="0">
                <a:solidFill>
                  <a:schemeClr val="tx2"/>
                </a:solidFill>
                <a:latin typeface="Open Sans" pitchFamily="34" charset="0"/>
                <a:ea typeface="Open Sans" pitchFamily="34" charset="0"/>
                <a:cs typeface="Open Sans" pitchFamily="34" charset="0"/>
              </a:rPr>
              <a:t>organization</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Who is publishing in your </a:t>
            </a:r>
            <a:r>
              <a:rPr lang="en-US" dirty="0" smtClean="0">
                <a:solidFill>
                  <a:schemeClr val="tx2"/>
                </a:solidFill>
                <a:latin typeface="Open Sans" pitchFamily="34" charset="0"/>
                <a:ea typeface="Open Sans" pitchFamily="34" charset="0"/>
                <a:cs typeface="Open Sans" pitchFamily="34" charset="0"/>
              </a:rPr>
              <a:t>field</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CIES program officer may be able to </a:t>
            </a:r>
            <a:r>
              <a:rPr lang="en-US" dirty="0" smtClean="0">
                <a:solidFill>
                  <a:schemeClr val="tx2"/>
                </a:solidFill>
                <a:latin typeface="Open Sans" pitchFamily="34" charset="0"/>
                <a:ea typeface="Open Sans" pitchFamily="34" charset="0"/>
                <a:cs typeface="Open Sans" pitchFamily="34" charset="0"/>
              </a:rPr>
              <a:t>help</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Web searches </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hlinkClick r:id="rId2"/>
              </a:rPr>
              <a:t>Universities Worldwide</a:t>
            </a:r>
            <a:r>
              <a:rPr lang="en-US" dirty="0">
                <a:solidFill>
                  <a:schemeClr val="tx2"/>
                </a:solidFill>
                <a:latin typeface="Open Sans" pitchFamily="34" charset="0"/>
                <a:ea typeface="Open Sans" pitchFamily="34" charset="0"/>
                <a:cs typeface="Open Sans" pitchFamily="34" charset="0"/>
              </a:rPr>
              <a:t> </a:t>
            </a:r>
            <a:r>
              <a:rPr lang="en-US" dirty="0" smtClean="0">
                <a:solidFill>
                  <a:schemeClr val="tx2"/>
                </a:solidFill>
                <a:latin typeface="Open Sans" pitchFamily="34" charset="0"/>
                <a:ea typeface="Open Sans" pitchFamily="34" charset="0"/>
                <a:cs typeface="Open Sans" pitchFamily="34" charset="0"/>
              </a:rPr>
              <a:t>- Links to 9322 universities in 205 countries</a:t>
            </a:r>
          </a:p>
          <a:p>
            <a:pPr marL="800100" lvl="1" indent="-342900">
              <a:buClr>
                <a:srgbClr val="CF4E07"/>
              </a:buClr>
              <a:buFont typeface="Arial" pitchFamily="34" charset="0"/>
              <a:buChar char="•"/>
            </a:pPr>
            <a:r>
              <a:rPr lang="en-US" u="sng" dirty="0" smtClean="0">
                <a:solidFill>
                  <a:schemeClr val="tx2"/>
                </a:solidFill>
                <a:latin typeface="Open Sans" pitchFamily="34" charset="0"/>
                <a:ea typeface="Open Sans" pitchFamily="34" charset="0"/>
                <a:cs typeface="Open Sans" pitchFamily="34" charset="0"/>
                <a:hlinkClick r:id="rId3"/>
              </a:rPr>
              <a:t>International Association of Universities</a:t>
            </a:r>
            <a:endParaRPr lang="en-US" u="sng" dirty="0">
              <a:solidFill>
                <a:schemeClr val="tx2"/>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u="sng" dirty="0" smtClean="0">
                <a:solidFill>
                  <a:schemeClr val="tx2"/>
                </a:solidFill>
                <a:latin typeface="Open Sans" pitchFamily="34" charset="0"/>
                <a:ea typeface="Open Sans" pitchFamily="34" charset="0"/>
                <a:cs typeface="Open Sans" pitchFamily="34" charset="0"/>
                <a:hlinkClick r:id="rId4"/>
              </a:rPr>
              <a:t>Center </a:t>
            </a:r>
            <a:r>
              <a:rPr lang="en-US" u="sng" dirty="0">
                <a:solidFill>
                  <a:schemeClr val="tx2"/>
                </a:solidFill>
                <a:latin typeface="Open Sans" pitchFamily="34" charset="0"/>
                <a:ea typeface="Open Sans" pitchFamily="34" charset="0"/>
                <a:cs typeface="Open Sans" pitchFamily="34" charset="0"/>
                <a:hlinkClick r:id="rId4"/>
              </a:rPr>
              <a:t>for Global Education – UCLA – World Wide Colleges </a:t>
            </a:r>
            <a:r>
              <a:rPr lang="en-US" u="sng" dirty="0" smtClean="0">
                <a:solidFill>
                  <a:schemeClr val="tx2"/>
                </a:solidFill>
                <a:latin typeface="Open Sans" pitchFamily="34" charset="0"/>
                <a:ea typeface="Open Sans" pitchFamily="34" charset="0"/>
                <a:cs typeface="Open Sans" pitchFamily="34" charset="0"/>
                <a:hlinkClick r:id="rId4"/>
              </a:rPr>
              <a:t>and </a:t>
            </a:r>
            <a:r>
              <a:rPr lang="en-US" u="sng" dirty="0">
                <a:solidFill>
                  <a:schemeClr val="tx2"/>
                </a:solidFill>
                <a:latin typeface="Open Sans" pitchFamily="34" charset="0"/>
                <a:ea typeface="Open Sans" pitchFamily="34" charset="0"/>
                <a:cs typeface="Open Sans" pitchFamily="34" charset="0"/>
                <a:hlinkClick r:id="rId4"/>
              </a:rPr>
              <a:t>Universities </a:t>
            </a:r>
            <a:endParaRPr lang="en-US" u="sng" dirty="0">
              <a:solidFill>
                <a:schemeClr val="tx2"/>
              </a:solidFill>
              <a:latin typeface="Open Sans" pitchFamily="34" charset="0"/>
              <a:ea typeface="Open Sans" pitchFamily="34" charset="0"/>
              <a:cs typeface="Open Sans" pitchFamily="34" charset="0"/>
            </a:endParaRPr>
          </a:p>
          <a:p>
            <a:pPr lvl="2">
              <a:buClr>
                <a:srgbClr val="CF4E07"/>
              </a:buClr>
            </a:pPr>
            <a:endParaRPr lang="en-US"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1490722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920750"/>
            <a:ext cx="6853238" cy="603250"/>
          </a:xfrm>
        </p:spPr>
        <p:txBody>
          <a:bodyPr/>
          <a:lstStyle/>
          <a:p>
            <a:r>
              <a:rPr lang="en-US" dirty="0" smtClean="0"/>
              <a:t>Submitting a Competitive Application</a:t>
            </a:r>
            <a:endParaRPr lang="en-US" dirty="0"/>
          </a:p>
        </p:txBody>
      </p:sp>
      <p:sp>
        <p:nvSpPr>
          <p:cNvPr id="4" name="TextBox 3"/>
          <p:cNvSpPr txBox="1"/>
          <p:nvPr/>
        </p:nvSpPr>
        <p:spPr>
          <a:xfrm>
            <a:off x="990600" y="2118241"/>
            <a:ext cx="7848600" cy="4708981"/>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Match </a:t>
            </a:r>
            <a:r>
              <a:rPr lang="en-US" dirty="0">
                <a:solidFill>
                  <a:schemeClr val="tx2"/>
                </a:solidFill>
                <a:latin typeface="Open Sans" pitchFamily="34" charset="0"/>
                <a:ea typeface="Open Sans" pitchFamily="34" charset="0"/>
                <a:cs typeface="Open Sans" pitchFamily="34" charset="0"/>
              </a:rPr>
              <a:t>your expertise, experience and proposal to the award </a:t>
            </a:r>
            <a:r>
              <a:rPr lang="en-US" dirty="0" smtClean="0">
                <a:solidFill>
                  <a:schemeClr val="tx2"/>
                </a:solidFill>
                <a:latin typeface="Open Sans" pitchFamily="34" charset="0"/>
                <a:ea typeface="Open Sans" pitchFamily="34" charset="0"/>
                <a:cs typeface="Open Sans" pitchFamily="34" charset="0"/>
              </a:rPr>
              <a:t>description</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Focus on what you plan to </a:t>
            </a:r>
            <a:r>
              <a:rPr lang="en-US" dirty="0" smtClean="0">
                <a:solidFill>
                  <a:schemeClr val="tx2"/>
                </a:solidFill>
                <a:latin typeface="Open Sans" pitchFamily="34" charset="0"/>
                <a:ea typeface="Open Sans" pitchFamily="34" charset="0"/>
                <a:cs typeface="Open Sans" pitchFamily="34" charset="0"/>
              </a:rPr>
              <a:t>DO</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Biographical information chiefly in the C.V</a:t>
            </a:r>
            <a:r>
              <a:rPr lang="en-US" dirty="0" smtClean="0">
                <a:solidFill>
                  <a:schemeClr val="tx2"/>
                </a:solidFill>
                <a:latin typeface="Open Sans" pitchFamily="34" charset="0"/>
                <a:ea typeface="Open Sans" pitchFamily="34" charset="0"/>
                <a:cs typeface="Open Sans" pitchFamily="34" charset="0"/>
              </a:rPr>
              <a:t>.</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Get three strong, current reference letters </a:t>
            </a:r>
            <a:endParaRPr lang="en-US" sz="1000" dirty="0">
              <a:solidFill>
                <a:schemeClr val="tx2"/>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One from your </a:t>
            </a:r>
            <a:r>
              <a:rPr lang="en-US" dirty="0" smtClean="0">
                <a:solidFill>
                  <a:schemeClr val="tx2"/>
                </a:solidFill>
                <a:latin typeface="Open Sans" pitchFamily="34" charset="0"/>
                <a:ea typeface="Open Sans" pitchFamily="34" charset="0"/>
                <a:cs typeface="Open Sans" pitchFamily="34" charset="0"/>
              </a:rPr>
              <a:t>supervisor, if teaching</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One </a:t>
            </a:r>
            <a:r>
              <a:rPr lang="en-US" dirty="0">
                <a:solidFill>
                  <a:schemeClr val="tx2"/>
                </a:solidFill>
                <a:latin typeface="Open Sans" pitchFamily="34" charset="0"/>
                <a:ea typeface="Open Sans" pitchFamily="34" charset="0"/>
                <a:cs typeface="Open Sans" pitchFamily="34" charset="0"/>
              </a:rPr>
              <a:t>from someone not at your </a:t>
            </a:r>
            <a:r>
              <a:rPr lang="en-US" dirty="0" smtClean="0">
                <a:solidFill>
                  <a:schemeClr val="tx2"/>
                </a:solidFill>
                <a:latin typeface="Open Sans" pitchFamily="34" charset="0"/>
                <a:ea typeface="Open Sans" pitchFamily="34" charset="0"/>
                <a:cs typeface="Open Sans" pitchFamily="34" charset="0"/>
              </a:rPr>
              <a:t>institution</a:t>
            </a:r>
          </a:p>
          <a:p>
            <a:pPr marL="800100" lvl="1"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One </a:t>
            </a:r>
            <a:r>
              <a:rPr lang="en-US" dirty="0">
                <a:solidFill>
                  <a:schemeClr val="tx2"/>
                </a:solidFill>
                <a:latin typeface="Open Sans" pitchFamily="34" charset="0"/>
                <a:ea typeface="Open Sans" pitchFamily="34" charset="0"/>
                <a:cs typeface="Open Sans" pitchFamily="34" charset="0"/>
              </a:rPr>
              <a:t>from a colleague who knows your work </a:t>
            </a:r>
            <a:r>
              <a:rPr lang="en-US" dirty="0" smtClean="0">
                <a:solidFill>
                  <a:schemeClr val="tx2"/>
                </a:solidFill>
                <a:latin typeface="Open Sans" pitchFamily="34" charset="0"/>
                <a:ea typeface="Open Sans" pitchFamily="34" charset="0"/>
                <a:cs typeface="Open Sans" pitchFamily="34" charset="0"/>
              </a:rPr>
              <a:t>well</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Each part of an application relates to the whole and supports your </a:t>
            </a:r>
            <a:r>
              <a:rPr lang="en-US" dirty="0" smtClean="0">
                <a:solidFill>
                  <a:schemeClr val="tx2"/>
                </a:solidFill>
                <a:latin typeface="Open Sans" pitchFamily="34" charset="0"/>
                <a:ea typeface="Open Sans" pitchFamily="34" charset="0"/>
                <a:cs typeface="Open Sans" pitchFamily="34" charset="0"/>
              </a:rPr>
              <a:t>candidacy</a:t>
            </a:r>
          </a:p>
          <a:p>
            <a:pPr marL="342900" indent="-342900">
              <a:buClr>
                <a:srgbClr val="CF4E07"/>
              </a:buClr>
              <a:buFont typeface="Arial" pitchFamily="34" charset="0"/>
              <a:buChar char="•"/>
            </a:pP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1600" i="1" dirty="0" smtClean="0">
                <a:solidFill>
                  <a:schemeClr val="tx2"/>
                </a:solidFill>
                <a:latin typeface="Open Sans" pitchFamily="34" charset="0"/>
                <a:ea typeface="Open Sans" pitchFamily="34" charset="0"/>
                <a:cs typeface="Open Sans" pitchFamily="34" charset="0"/>
              </a:rPr>
              <a:t>Additional Tips: Flex awards; bibliography in arts; </a:t>
            </a:r>
            <a:r>
              <a:rPr lang="en-US" sz="1600" i="1" dirty="0" err="1" smtClean="0">
                <a:solidFill>
                  <a:schemeClr val="tx2"/>
                </a:solidFill>
                <a:latin typeface="Open Sans" pitchFamily="34" charset="0"/>
                <a:ea typeface="Open Sans" pitchFamily="34" charset="0"/>
                <a:cs typeface="Open Sans" pitchFamily="34" charset="0"/>
              </a:rPr>
              <a:t>supplementals</a:t>
            </a:r>
            <a:r>
              <a:rPr lang="en-US" sz="1600" i="1" dirty="0" smtClean="0">
                <a:solidFill>
                  <a:schemeClr val="tx2"/>
                </a:solidFill>
                <a:latin typeface="Open Sans" pitchFamily="34" charset="0"/>
                <a:ea typeface="Open Sans" pitchFamily="34" charset="0"/>
                <a:cs typeface="Open Sans" pitchFamily="34" charset="0"/>
              </a:rPr>
              <a:t>; previous </a:t>
            </a:r>
            <a:r>
              <a:rPr lang="en-US" sz="1600" i="1" dirty="0" err="1" smtClean="0">
                <a:solidFill>
                  <a:schemeClr val="tx2"/>
                </a:solidFill>
                <a:latin typeface="Open Sans" pitchFamily="34" charset="0"/>
                <a:ea typeface="Open Sans" pitchFamily="34" charset="0"/>
                <a:cs typeface="Open Sans" pitchFamily="34" charset="0"/>
              </a:rPr>
              <a:t>Fulbrights</a:t>
            </a:r>
            <a:r>
              <a:rPr lang="en-US" sz="1600" i="1" dirty="0" smtClean="0">
                <a:solidFill>
                  <a:schemeClr val="tx2"/>
                </a:solidFill>
                <a:latin typeface="Open Sans" pitchFamily="34" charset="0"/>
                <a:ea typeface="Open Sans" pitchFamily="34" charset="0"/>
                <a:cs typeface="Open Sans" pitchFamily="34" charset="0"/>
              </a:rPr>
              <a:t> and past experience; </a:t>
            </a:r>
            <a:endParaRPr lang="en-US" sz="1600" i="1"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288799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81162" y="838200"/>
            <a:ext cx="6548438" cy="603250"/>
          </a:xfrm>
        </p:spPr>
        <p:txBody>
          <a:bodyPr/>
          <a:lstStyle/>
          <a:p>
            <a:r>
              <a:rPr lang="en-US" dirty="0" smtClean="0"/>
              <a:t>Project Statement</a:t>
            </a:r>
            <a:endParaRPr lang="en-US" dirty="0"/>
          </a:p>
        </p:txBody>
      </p:sp>
      <p:sp>
        <p:nvSpPr>
          <p:cNvPr id="4" name="TextBox 3"/>
          <p:cNvSpPr txBox="1"/>
          <p:nvPr/>
        </p:nvSpPr>
        <p:spPr>
          <a:xfrm>
            <a:off x="1143000" y="2188726"/>
            <a:ext cx="7239000" cy="3354765"/>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Brief self-introduction </a:t>
            </a:r>
            <a:r>
              <a:rPr lang="en-US" dirty="0">
                <a:solidFill>
                  <a:schemeClr val="tx2"/>
                </a:solidFill>
                <a:latin typeface="Open Sans" pitchFamily="34" charset="0"/>
                <a:ea typeface="Open Sans" pitchFamily="34" charset="0"/>
                <a:cs typeface="Open Sans" pitchFamily="34" charset="0"/>
              </a:rPr>
              <a:t>to </a:t>
            </a:r>
            <a:r>
              <a:rPr lang="en-US" dirty="0" smtClean="0">
                <a:solidFill>
                  <a:schemeClr val="tx2"/>
                </a:solidFill>
                <a:latin typeface="Open Sans" pitchFamily="34" charset="0"/>
                <a:ea typeface="Open Sans" pitchFamily="34" charset="0"/>
                <a:cs typeface="Open Sans" pitchFamily="34" charset="0"/>
              </a:rPr>
              <a:t>reviewers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P</a:t>
            </a:r>
            <a:r>
              <a:rPr lang="en-US" dirty="0" smtClean="0">
                <a:solidFill>
                  <a:schemeClr val="tx2"/>
                </a:solidFill>
                <a:latin typeface="Open Sans" pitchFamily="34" charset="0"/>
                <a:ea typeface="Open Sans" pitchFamily="34" charset="0"/>
                <a:cs typeface="Open Sans" pitchFamily="34" charset="0"/>
              </a:rPr>
              <a:t>rovide </a:t>
            </a:r>
            <a:r>
              <a:rPr lang="en-US" dirty="0">
                <a:solidFill>
                  <a:schemeClr val="tx2"/>
                </a:solidFill>
                <a:latin typeface="Open Sans" pitchFamily="34" charset="0"/>
                <a:ea typeface="Open Sans" pitchFamily="34" charset="0"/>
                <a:cs typeface="Open Sans" pitchFamily="34" charset="0"/>
              </a:rPr>
              <a:t>answers to the questions reviewers may have about </a:t>
            </a:r>
            <a:r>
              <a:rPr lang="en-US" dirty="0" smtClean="0">
                <a:solidFill>
                  <a:schemeClr val="tx2"/>
                </a:solidFill>
                <a:latin typeface="Open Sans" pitchFamily="34" charset="0"/>
                <a:ea typeface="Open Sans" pitchFamily="34" charset="0"/>
                <a:cs typeface="Open Sans" pitchFamily="34" charset="0"/>
              </a:rPr>
              <a:t>you </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Why Fulbright </a:t>
            </a:r>
            <a:r>
              <a:rPr lang="en-US" dirty="0">
                <a:solidFill>
                  <a:schemeClr val="tx2"/>
                </a:solidFill>
                <a:latin typeface="Open Sans" pitchFamily="34" charset="0"/>
                <a:ea typeface="Open Sans" pitchFamily="34" charset="0"/>
                <a:cs typeface="Open Sans" pitchFamily="34" charset="0"/>
              </a:rPr>
              <a:t>and </a:t>
            </a:r>
            <a:r>
              <a:rPr lang="en-US" dirty="0" smtClean="0">
                <a:solidFill>
                  <a:schemeClr val="tx2"/>
                </a:solidFill>
                <a:latin typeface="Open Sans" pitchFamily="34" charset="0"/>
                <a:ea typeface="Open Sans" pitchFamily="34" charset="0"/>
                <a:cs typeface="Open Sans" pitchFamily="34" charset="0"/>
              </a:rPr>
              <a:t>why this particular place</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What professional experience and skills will you bring to </a:t>
            </a:r>
            <a:r>
              <a:rPr lang="en-US" dirty="0">
                <a:solidFill>
                  <a:schemeClr val="tx2"/>
                </a:solidFill>
                <a:latin typeface="Open Sans" pitchFamily="34" charset="0"/>
                <a:ea typeface="Open Sans" pitchFamily="34" charset="0"/>
                <a:cs typeface="Open Sans" pitchFamily="34" charset="0"/>
              </a:rPr>
              <a:t>a host institution and </a:t>
            </a:r>
            <a:r>
              <a:rPr lang="en-US" dirty="0" smtClean="0">
                <a:solidFill>
                  <a:schemeClr val="tx2"/>
                </a:solidFill>
                <a:latin typeface="Open Sans" pitchFamily="34" charset="0"/>
                <a:ea typeface="Open Sans" pitchFamily="34" charset="0"/>
                <a:cs typeface="Open Sans" pitchFamily="34" charset="0"/>
              </a:rPr>
              <a:t>country</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Outcomes from the </a:t>
            </a:r>
            <a:r>
              <a:rPr lang="en-US" dirty="0" smtClean="0">
                <a:solidFill>
                  <a:schemeClr val="tx2"/>
                </a:solidFill>
                <a:latin typeface="Open Sans" pitchFamily="34" charset="0"/>
                <a:ea typeface="Open Sans" pitchFamily="34" charset="0"/>
                <a:cs typeface="Open Sans" pitchFamily="34" charset="0"/>
              </a:rPr>
              <a:t>grant, focus on the impact </a:t>
            </a:r>
            <a:r>
              <a:rPr lang="en-US" dirty="0">
                <a:solidFill>
                  <a:schemeClr val="tx2"/>
                </a:solidFill>
                <a:latin typeface="Open Sans" pitchFamily="34" charset="0"/>
                <a:ea typeface="Open Sans" pitchFamily="34" charset="0"/>
                <a:cs typeface="Open Sans" pitchFamily="34" charset="0"/>
              </a:rPr>
              <a:t>on hosts, </a:t>
            </a:r>
            <a:r>
              <a:rPr lang="en-US" dirty="0" smtClean="0">
                <a:solidFill>
                  <a:schemeClr val="tx2"/>
                </a:solidFill>
                <a:latin typeface="Open Sans" pitchFamily="34" charset="0"/>
                <a:ea typeface="Open Sans" pitchFamily="34" charset="0"/>
                <a:cs typeface="Open Sans" pitchFamily="34" charset="0"/>
              </a:rPr>
              <a:t>home institution </a:t>
            </a:r>
            <a:r>
              <a:rPr lang="en-US" dirty="0">
                <a:solidFill>
                  <a:schemeClr val="tx2"/>
                </a:solidFill>
                <a:latin typeface="Open Sans" pitchFamily="34" charset="0"/>
                <a:ea typeface="Open Sans" pitchFamily="34" charset="0"/>
                <a:cs typeface="Open Sans" pitchFamily="34" charset="0"/>
              </a:rPr>
              <a:t>and </a:t>
            </a:r>
            <a:r>
              <a:rPr lang="en-US" dirty="0" smtClean="0">
                <a:solidFill>
                  <a:schemeClr val="tx2"/>
                </a:solidFill>
                <a:latin typeface="Open Sans" pitchFamily="34" charset="0"/>
                <a:ea typeface="Open Sans" pitchFamily="34" charset="0"/>
                <a:cs typeface="Open Sans" pitchFamily="34" charset="0"/>
              </a:rPr>
              <a:t>you</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How adaptable are you?  How well will you deal with challenging situations</a:t>
            </a:r>
            <a:r>
              <a:rPr lang="en-US" dirty="0" smtClean="0">
                <a:solidFill>
                  <a:schemeClr val="tx2"/>
                </a:solidFill>
                <a:latin typeface="Open Sans" pitchFamily="34" charset="0"/>
                <a:ea typeface="Open Sans" pitchFamily="34" charset="0"/>
                <a:cs typeface="Open Sans" pitchFamily="34" charset="0"/>
              </a:rPr>
              <a:t>?</a:t>
            </a: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384742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2"/>
          <a:srcRect/>
          <a:stretch>
            <a:fillRect/>
          </a:stretch>
        </p:blipFill>
        <p:spPr bwMode="auto">
          <a:xfrm>
            <a:off x="0" y="0"/>
            <a:ext cx="9144000" cy="207963"/>
          </a:xfrm>
          <a:prstGeom prst="rect">
            <a:avLst/>
          </a:prstGeom>
          <a:noFill/>
          <a:ln w="9525">
            <a:noFill/>
            <a:miter lim="800000"/>
            <a:headEnd/>
            <a:tailEnd/>
          </a:ln>
        </p:spPr>
      </p:pic>
      <p:sp>
        <p:nvSpPr>
          <p:cNvPr id="4" name="TextBox 7"/>
          <p:cNvSpPr txBox="1">
            <a:spLocks noChangeArrowheads="1"/>
          </p:cNvSpPr>
          <p:nvPr/>
        </p:nvSpPr>
        <p:spPr bwMode="auto">
          <a:xfrm>
            <a:off x="609600" y="2133600"/>
            <a:ext cx="55626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76767"/>
                </a:solidFill>
                <a:ea typeface="Arial" pitchFamily="-106" charset="0"/>
                <a:cs typeface="Arial" pitchFamily="-106" charset="0"/>
              </a:rPr>
              <a:t>Santa Clara University</a:t>
            </a:r>
          </a:p>
          <a:p>
            <a:r>
              <a:rPr lang="en-US" sz="2400" dirty="0" smtClean="0">
                <a:solidFill>
                  <a:srgbClr val="676767"/>
                </a:solidFill>
                <a:ea typeface="Arial" pitchFamily="-106" charset="0"/>
                <a:cs typeface="Arial" pitchFamily="-106" charset="0"/>
              </a:rPr>
              <a:t>February 11, 2015</a:t>
            </a:r>
            <a:endParaRPr lang="en-US" sz="3000" baseline="30000" dirty="0">
              <a:solidFill>
                <a:srgbClr val="676767"/>
              </a:solidFill>
              <a:latin typeface="Open Sans Semibold" pitchFamily="34" charset="0"/>
              <a:ea typeface="Open Sans Semibold" pitchFamily="34" charset="0"/>
              <a:cs typeface="Open Sans Semibold" pitchFamily="34" charset="0"/>
            </a:endParaRPr>
          </a:p>
        </p:txBody>
      </p:sp>
      <p:pic>
        <p:nvPicPr>
          <p:cNvPr id="5" name="Picture 8"/>
          <p:cNvPicPr>
            <a:picLocks noChangeAspect="1"/>
          </p:cNvPicPr>
          <p:nvPr/>
        </p:nvPicPr>
        <p:blipFill>
          <a:blip r:embed="rId3"/>
          <a:srcRect/>
          <a:stretch>
            <a:fillRect/>
          </a:stretch>
        </p:blipFill>
        <p:spPr bwMode="auto">
          <a:xfrm>
            <a:off x="0" y="3073400"/>
            <a:ext cx="9144000" cy="644525"/>
          </a:xfrm>
          <a:prstGeom prst="rect">
            <a:avLst/>
          </a:prstGeom>
          <a:noFill/>
          <a:ln w="9525">
            <a:noFill/>
            <a:miter lim="800000"/>
            <a:headEnd/>
            <a:tailEnd/>
          </a:ln>
        </p:spPr>
      </p:pic>
      <p:sp>
        <p:nvSpPr>
          <p:cNvPr id="7" name="TextBox 6"/>
          <p:cNvSpPr txBox="1"/>
          <p:nvPr/>
        </p:nvSpPr>
        <p:spPr>
          <a:xfrm>
            <a:off x="1371600" y="4114800"/>
            <a:ext cx="7315200" cy="954107"/>
          </a:xfrm>
          <a:prstGeom prst="rect">
            <a:avLst/>
          </a:prstGeom>
          <a:noFill/>
        </p:spPr>
        <p:txBody>
          <a:bodyPr>
            <a:spAutoFit/>
          </a:bodyPr>
          <a:lstStyle/>
          <a:p>
            <a:r>
              <a:rPr lang="en-US" sz="2400" b="1" cap="all" spc="230" baseline="30000" dirty="0" smtClean="0">
                <a:solidFill>
                  <a:schemeClr val="tx2">
                    <a:lumMod val="75000"/>
                  </a:schemeClr>
                </a:solidFill>
                <a:latin typeface="Open Sans Semibold" pitchFamily="34" charset="0"/>
                <a:ea typeface="Open Sans Semibold" pitchFamily="34" charset="0"/>
                <a:cs typeface="Open Sans Semibold" pitchFamily="34" charset="0"/>
              </a:rPr>
              <a:t>Alisha Scott, Program Officer</a:t>
            </a:r>
          </a:p>
          <a:p>
            <a:r>
              <a:rPr lang="en-US" sz="2400" b="1" cap="all" spc="230" baseline="30000" dirty="0" smtClean="0">
                <a:solidFill>
                  <a:schemeClr val="tx2">
                    <a:lumMod val="75000"/>
                  </a:schemeClr>
                </a:solidFill>
                <a:latin typeface="Open Sans Semibold" pitchFamily="34" charset="0"/>
                <a:ea typeface="Open Sans Semibold" pitchFamily="34" charset="0"/>
                <a:cs typeface="Open Sans Semibold" pitchFamily="34" charset="0"/>
              </a:rPr>
              <a:t>Council </a:t>
            </a:r>
            <a:r>
              <a:rPr lang="en-US" sz="2400" b="1" cap="all" spc="230" baseline="30000" dirty="0">
                <a:solidFill>
                  <a:schemeClr val="tx2">
                    <a:lumMod val="75000"/>
                  </a:schemeClr>
                </a:solidFill>
                <a:latin typeface="Open Sans Semibold" pitchFamily="34" charset="0"/>
                <a:ea typeface="Open Sans Semibold" pitchFamily="34" charset="0"/>
                <a:cs typeface="Open Sans Semibold" pitchFamily="34" charset="0"/>
              </a:rPr>
              <a:t>for international exchange of </a:t>
            </a:r>
            <a:r>
              <a:rPr lang="en-US" sz="2400" b="1" cap="all" spc="230" baseline="30000" dirty="0" smtClean="0">
                <a:solidFill>
                  <a:schemeClr val="tx2">
                    <a:lumMod val="75000"/>
                  </a:schemeClr>
                </a:solidFill>
                <a:latin typeface="Open Sans Semibold" pitchFamily="34" charset="0"/>
                <a:ea typeface="Open Sans Semibold" pitchFamily="34" charset="0"/>
                <a:cs typeface="Open Sans Semibold" pitchFamily="34" charset="0"/>
              </a:rPr>
              <a:t>scholars</a:t>
            </a:r>
          </a:p>
          <a:p>
            <a:r>
              <a:rPr lang="en-US" sz="2400" b="1" cap="all" spc="230" baseline="30000" dirty="0" smtClean="0">
                <a:solidFill>
                  <a:schemeClr val="tx2">
                    <a:lumMod val="75000"/>
                  </a:schemeClr>
                </a:solidFill>
                <a:latin typeface="Open Sans Semibold" pitchFamily="34" charset="0"/>
                <a:ea typeface="Open Sans Semibold" pitchFamily="34" charset="0"/>
                <a:cs typeface="Open Sans Semibold" pitchFamily="34" charset="0"/>
              </a:rPr>
              <a:t>Washington, dc</a:t>
            </a:r>
            <a:endParaRPr lang="en-US" sz="2400" b="1" cap="all" spc="230" dirty="0">
              <a:solidFill>
                <a:schemeClr val="tx2">
                  <a:lumMod val="75000"/>
                </a:schemeClr>
              </a:solidFill>
              <a:latin typeface="Open Sans Semibold" pitchFamily="34" charset="0"/>
              <a:ea typeface="Open Sans Semibold" pitchFamily="34" charset="0"/>
              <a:cs typeface="Open Sans Semibold" pitchFamily="34" charset="0"/>
            </a:endParaRPr>
          </a:p>
        </p:txBody>
      </p:sp>
      <p:pic>
        <p:nvPicPr>
          <p:cNvPr id="8" name="Picture 12"/>
          <p:cNvPicPr>
            <a:picLocks noChangeAspect="1"/>
          </p:cNvPicPr>
          <p:nvPr/>
        </p:nvPicPr>
        <p:blipFill>
          <a:blip r:embed="rId4"/>
          <a:srcRect/>
          <a:stretch>
            <a:fillRect/>
          </a:stretch>
        </p:blipFill>
        <p:spPr bwMode="auto">
          <a:xfrm>
            <a:off x="0" y="5992813"/>
            <a:ext cx="9144000" cy="865187"/>
          </a:xfrm>
          <a:prstGeom prst="rect">
            <a:avLst/>
          </a:prstGeom>
          <a:noFill/>
          <a:ln w="9525">
            <a:noFill/>
            <a:miter lim="800000"/>
            <a:headEnd/>
            <a:tailEnd/>
          </a:ln>
        </p:spPr>
      </p:pic>
      <p:pic>
        <p:nvPicPr>
          <p:cNvPr id="9" name="Picture 11"/>
          <p:cNvPicPr>
            <a:picLocks noChangeAspect="1"/>
          </p:cNvPicPr>
          <p:nvPr/>
        </p:nvPicPr>
        <p:blipFill>
          <a:blip r:embed="rId5"/>
          <a:srcRect/>
          <a:stretch>
            <a:fillRect/>
          </a:stretch>
        </p:blipFill>
        <p:spPr bwMode="auto">
          <a:xfrm>
            <a:off x="-457200" y="5791200"/>
            <a:ext cx="10058400" cy="139700"/>
          </a:xfrm>
          <a:prstGeom prst="rect">
            <a:avLst/>
          </a:prstGeom>
          <a:noFill/>
          <a:ln w="9525">
            <a:noFill/>
            <a:miter lim="800000"/>
            <a:headEnd/>
            <a:tailEnd/>
          </a:ln>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8"/>
              <a:stretch>
                <a:fillRect/>
              </a:stretch>
            </p:blipFill>
          </mc:Choice>
          <mc:Fallback>
            <p:blipFill>
              <a:blip r:embed="rId9"/>
              <a:stretch>
                <a:fillRect/>
              </a:stretch>
            </p:blipFill>
          </mc:Fallback>
        </mc:AlternateContent>
        <p:spPr>
          <a:xfrm>
            <a:off x="4826000" y="609600"/>
            <a:ext cx="3937000" cy="1219200"/>
          </a:xfrm>
          <a:prstGeom prst="rect">
            <a:avLst/>
          </a:prstGeom>
        </p:spPr>
      </p:pic>
      <p:pic>
        <p:nvPicPr>
          <p:cNvPr id="10" name="Picture 9"/>
          <p:cNvPicPr>
            <a:picLocks noChangeAspect="1"/>
          </p:cNvPicPr>
          <p:nvPr/>
        </p:nvPicPr>
        <p:blipFill>
          <a:blip r:embed="rId10"/>
          <a:srcRect/>
          <a:stretch>
            <a:fillRect/>
          </a:stretch>
        </p:blipFill>
        <p:spPr bwMode="auto">
          <a:xfrm>
            <a:off x="3238500" y="6101556"/>
            <a:ext cx="5524500" cy="647700"/>
          </a:xfrm>
          <a:prstGeom prst="rect">
            <a:avLst/>
          </a:prstGeom>
          <a:noFill/>
          <a:ln w="9525">
            <a:noFill/>
            <a:miter lim="800000"/>
            <a:headEnd/>
            <a:tailEnd/>
          </a:ln>
        </p:spPr>
      </p:pic>
      <p:sp>
        <p:nvSpPr>
          <p:cNvPr id="12" name="TextBox 7"/>
          <p:cNvSpPr txBox="1">
            <a:spLocks noChangeArrowheads="1"/>
          </p:cNvSpPr>
          <p:nvPr/>
        </p:nvSpPr>
        <p:spPr bwMode="auto">
          <a:xfrm>
            <a:off x="1143000" y="3124200"/>
            <a:ext cx="7962900" cy="553998"/>
          </a:xfrm>
          <a:prstGeom prst="rect">
            <a:avLst/>
          </a:prstGeom>
          <a:noFill/>
          <a:ln w="9525">
            <a:noFill/>
            <a:miter lim="800000"/>
            <a:headEnd/>
            <a:tailEnd/>
          </a:ln>
        </p:spPr>
        <p:txBody>
          <a:bodyPr wrap="square">
            <a:prstTxWarp prst="textNoShape">
              <a:avLst/>
            </a:prstTxWarp>
            <a:spAutoFit/>
          </a:bodyPr>
          <a:lstStyle/>
          <a:p>
            <a:r>
              <a:rPr lang="en-US" sz="3000" dirty="0" smtClean="0">
                <a:solidFill>
                  <a:schemeClr val="bg1"/>
                </a:solidFill>
                <a:latin typeface="Open Sans Semibold" pitchFamily="34" charset="0"/>
                <a:ea typeface="Open Sans Semibold" pitchFamily="34" charset="0"/>
                <a:cs typeface="Open Sans Semibold" pitchFamily="34" charset="0"/>
              </a:rPr>
              <a:t>Fulbright Scholar Program Opportunities</a:t>
            </a:r>
            <a:endParaRPr lang="en-US" sz="3000" baseline="30000" dirty="0">
              <a:solidFill>
                <a:schemeClr val="bg1"/>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203351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0562" y="838200"/>
            <a:ext cx="6548438" cy="603250"/>
          </a:xfrm>
        </p:spPr>
        <p:txBody>
          <a:bodyPr/>
          <a:lstStyle/>
          <a:p>
            <a:r>
              <a:rPr lang="en-US" dirty="0" smtClean="0"/>
              <a:t>Review Process and Timetable</a:t>
            </a:r>
            <a:endParaRPr lang="en-US" dirty="0"/>
          </a:p>
        </p:txBody>
      </p:sp>
      <p:sp>
        <p:nvSpPr>
          <p:cNvPr id="4" name="TextBox 3"/>
          <p:cNvSpPr txBox="1"/>
          <p:nvPr/>
        </p:nvSpPr>
        <p:spPr>
          <a:xfrm>
            <a:off x="609600" y="2188726"/>
            <a:ext cx="8305800" cy="3754874"/>
          </a:xfrm>
          <a:prstGeom prst="rect">
            <a:avLst/>
          </a:prstGeom>
          <a:noFill/>
        </p:spPr>
        <p:txBody>
          <a:bodyPr wrap="square" rtlCol="0">
            <a:spAutoFit/>
          </a:bodyPr>
          <a:lstStyle/>
          <a:p>
            <a:pPr>
              <a:buClr>
                <a:srgbClr val="CF4E07"/>
              </a:buClr>
            </a:pPr>
            <a:r>
              <a:rPr lang="en-US" b="1" dirty="0" smtClean="0">
                <a:solidFill>
                  <a:srgbClr val="E3452F"/>
                </a:solidFill>
                <a:latin typeface="Open Sans" pitchFamily="34" charset="0"/>
                <a:ea typeface="Open Sans" pitchFamily="34" charset="0"/>
                <a:cs typeface="Open Sans" pitchFamily="34" charset="0"/>
              </a:rPr>
              <a:t>August: </a:t>
            </a:r>
            <a:r>
              <a:rPr lang="en-US" dirty="0" smtClean="0">
                <a:solidFill>
                  <a:schemeClr val="tx2"/>
                </a:solidFill>
                <a:latin typeface="Open Sans" pitchFamily="34" charset="0"/>
                <a:ea typeface="Open Sans" pitchFamily="34" charset="0"/>
                <a:cs typeface="Open Sans" pitchFamily="34" charset="0"/>
              </a:rPr>
              <a:t>CIES </a:t>
            </a:r>
            <a:r>
              <a:rPr lang="en-US" dirty="0">
                <a:solidFill>
                  <a:schemeClr val="tx2"/>
                </a:solidFill>
                <a:latin typeface="Open Sans" pitchFamily="34" charset="0"/>
                <a:ea typeface="Open Sans" pitchFamily="34" charset="0"/>
                <a:cs typeface="Open Sans" pitchFamily="34" charset="0"/>
              </a:rPr>
              <a:t>staff </a:t>
            </a:r>
            <a:r>
              <a:rPr lang="en-US" dirty="0" smtClean="0">
                <a:solidFill>
                  <a:schemeClr val="tx2"/>
                </a:solidFill>
                <a:latin typeface="Open Sans" pitchFamily="34" charset="0"/>
                <a:ea typeface="Open Sans" pitchFamily="34" charset="0"/>
                <a:cs typeface="Open Sans" pitchFamily="34" charset="0"/>
              </a:rPr>
              <a:t>conduct technical review </a:t>
            </a:r>
            <a:r>
              <a:rPr lang="en-US" dirty="0">
                <a:solidFill>
                  <a:schemeClr val="tx2"/>
                </a:solidFill>
                <a:latin typeface="Open Sans" pitchFamily="34" charset="0"/>
                <a:ea typeface="Open Sans" pitchFamily="34" charset="0"/>
                <a:cs typeface="Open Sans" pitchFamily="34" charset="0"/>
              </a:rPr>
              <a:t>for </a:t>
            </a:r>
            <a:r>
              <a:rPr lang="en-US" dirty="0" smtClean="0">
                <a:solidFill>
                  <a:schemeClr val="tx2"/>
                </a:solidFill>
                <a:latin typeface="Open Sans" pitchFamily="34" charset="0"/>
                <a:ea typeface="Open Sans" pitchFamily="34" charset="0"/>
                <a:cs typeface="Open Sans" pitchFamily="34" charset="0"/>
              </a:rPr>
              <a:t>completeness</a:t>
            </a:r>
          </a:p>
          <a:p>
            <a:pPr>
              <a:buClr>
                <a:srgbClr val="CF4E07"/>
              </a:buClr>
            </a:pPr>
            <a:endParaRPr lang="en-US" sz="1000" dirty="0" smtClean="0">
              <a:solidFill>
                <a:schemeClr val="tx2"/>
              </a:solidFill>
              <a:latin typeface="Open Sans" pitchFamily="34" charset="0"/>
              <a:ea typeface="Open Sans" pitchFamily="34" charset="0"/>
              <a:cs typeface="Open Sans" pitchFamily="34" charset="0"/>
            </a:endParaRPr>
          </a:p>
          <a:p>
            <a:pPr>
              <a:buClr>
                <a:srgbClr val="CF4E07"/>
              </a:buClr>
            </a:pPr>
            <a:r>
              <a:rPr lang="en-US" b="1" dirty="0" smtClean="0">
                <a:solidFill>
                  <a:srgbClr val="E3452F"/>
                </a:solidFill>
                <a:latin typeface="Open Sans" pitchFamily="34" charset="0"/>
                <a:ea typeface="Open Sans" pitchFamily="34" charset="0"/>
                <a:cs typeface="Open Sans" pitchFamily="34" charset="0"/>
              </a:rPr>
              <a:t>September:  </a:t>
            </a:r>
            <a:r>
              <a:rPr lang="en-US" dirty="0" smtClean="0">
                <a:solidFill>
                  <a:schemeClr val="tx2"/>
                </a:solidFill>
                <a:latin typeface="Open Sans" pitchFamily="34" charset="0"/>
                <a:ea typeface="Open Sans" pitchFamily="34" charset="0"/>
                <a:cs typeface="Open Sans" pitchFamily="34" charset="0"/>
              </a:rPr>
              <a:t>Discipline-specific committees review applications</a:t>
            </a:r>
          </a:p>
          <a:p>
            <a:pPr>
              <a:buClr>
                <a:srgbClr val="CF4E07"/>
              </a:buClr>
            </a:pPr>
            <a:endParaRPr lang="en-US" sz="1000" u="sng" dirty="0">
              <a:solidFill>
                <a:schemeClr val="tx2"/>
              </a:solidFill>
              <a:latin typeface="Open Sans" pitchFamily="34" charset="0"/>
              <a:ea typeface="Open Sans" pitchFamily="34" charset="0"/>
              <a:cs typeface="Open Sans" pitchFamily="34" charset="0"/>
            </a:endParaRPr>
          </a:p>
          <a:p>
            <a:pPr>
              <a:buClr>
                <a:srgbClr val="CF4E07"/>
              </a:buClr>
            </a:pPr>
            <a:r>
              <a:rPr lang="en-US" b="1" dirty="0" smtClean="0">
                <a:solidFill>
                  <a:srgbClr val="E3452F"/>
                </a:solidFill>
                <a:latin typeface="Open Sans" pitchFamily="34" charset="0"/>
                <a:ea typeface="Open Sans" pitchFamily="34" charset="0"/>
                <a:cs typeface="Open Sans" pitchFamily="34" charset="0"/>
              </a:rPr>
              <a:t>September to early November: </a:t>
            </a:r>
            <a:r>
              <a:rPr lang="en-US" dirty="0" smtClean="0">
                <a:solidFill>
                  <a:schemeClr val="tx2"/>
                </a:solidFill>
                <a:latin typeface="Open Sans" pitchFamily="34" charset="0"/>
                <a:ea typeface="Open Sans" pitchFamily="34" charset="0"/>
                <a:cs typeface="Open Sans" pitchFamily="34" charset="0"/>
              </a:rPr>
              <a:t>U.S</a:t>
            </a:r>
            <a:r>
              <a:rPr lang="en-US" dirty="0">
                <a:solidFill>
                  <a:schemeClr val="tx2"/>
                </a:solidFill>
                <a:latin typeface="Open Sans" pitchFamily="34" charset="0"/>
                <a:ea typeface="Open Sans" pitchFamily="34" charset="0"/>
                <a:cs typeface="Open Sans" pitchFamily="34" charset="0"/>
              </a:rPr>
              <a:t>. peer review committees </a:t>
            </a:r>
            <a:r>
              <a:rPr lang="en-US" dirty="0" smtClean="0">
                <a:solidFill>
                  <a:schemeClr val="tx2"/>
                </a:solidFill>
                <a:latin typeface="Open Sans" pitchFamily="34" charset="0"/>
                <a:ea typeface="Open Sans" pitchFamily="34" charset="0"/>
                <a:cs typeface="Open Sans" pitchFamily="34" charset="0"/>
              </a:rPr>
              <a:t>convene to </a:t>
            </a:r>
            <a:r>
              <a:rPr lang="en-US" dirty="0">
                <a:solidFill>
                  <a:schemeClr val="tx2"/>
                </a:solidFill>
                <a:latin typeface="Open Sans" pitchFamily="34" charset="0"/>
                <a:ea typeface="Open Sans" pitchFamily="34" charset="0"/>
                <a:cs typeface="Open Sans" pitchFamily="34" charset="0"/>
              </a:rPr>
              <a:t>discuss </a:t>
            </a:r>
            <a:r>
              <a:rPr lang="en-US" dirty="0" smtClean="0">
                <a:solidFill>
                  <a:schemeClr val="tx2"/>
                </a:solidFill>
                <a:latin typeface="Open Sans" pitchFamily="34" charset="0"/>
                <a:ea typeface="Open Sans" pitchFamily="34" charset="0"/>
                <a:cs typeface="Open Sans" pitchFamily="34" charset="0"/>
              </a:rPr>
              <a:t>a single geographical region</a:t>
            </a:r>
          </a:p>
          <a:p>
            <a:pPr>
              <a:buClr>
                <a:srgbClr val="CF4E07"/>
              </a:buClr>
            </a:pPr>
            <a:endParaRPr lang="en-US" sz="1000" u="sng" dirty="0" smtClean="0">
              <a:solidFill>
                <a:schemeClr val="tx2"/>
              </a:solidFill>
              <a:latin typeface="Open Sans" pitchFamily="34" charset="0"/>
              <a:ea typeface="Open Sans" pitchFamily="34" charset="0"/>
              <a:cs typeface="Open Sans" pitchFamily="34" charset="0"/>
            </a:endParaRPr>
          </a:p>
          <a:p>
            <a:pPr>
              <a:buClr>
                <a:srgbClr val="CF4E07"/>
              </a:buClr>
            </a:pPr>
            <a:r>
              <a:rPr lang="en-US" b="1" dirty="0" smtClean="0">
                <a:solidFill>
                  <a:srgbClr val="E3452F"/>
                </a:solidFill>
                <a:latin typeface="Open Sans" pitchFamily="34" charset="0"/>
                <a:ea typeface="Open Sans" pitchFamily="34" charset="0"/>
                <a:cs typeface="Open Sans" pitchFamily="34" charset="0"/>
              </a:rPr>
              <a:t>November through January: </a:t>
            </a:r>
            <a:r>
              <a:rPr lang="en-US" dirty="0" smtClean="0">
                <a:solidFill>
                  <a:schemeClr val="tx2"/>
                </a:solidFill>
                <a:latin typeface="Open Sans" pitchFamily="34" charset="0"/>
                <a:ea typeface="Open Sans" pitchFamily="34" charset="0"/>
                <a:cs typeface="Open Sans" pitchFamily="34" charset="0"/>
              </a:rPr>
              <a:t>Applicants </a:t>
            </a:r>
            <a:r>
              <a:rPr lang="en-US" dirty="0">
                <a:solidFill>
                  <a:schemeClr val="tx2"/>
                </a:solidFill>
                <a:latin typeface="Open Sans" pitchFamily="34" charset="0"/>
                <a:ea typeface="Open Sans" pitchFamily="34" charset="0"/>
                <a:cs typeface="Open Sans" pitchFamily="34" charset="0"/>
              </a:rPr>
              <a:t>notified of status, </a:t>
            </a:r>
            <a:r>
              <a:rPr lang="en-US" dirty="0" smtClean="0">
                <a:solidFill>
                  <a:schemeClr val="tx2"/>
                </a:solidFill>
                <a:latin typeface="Open Sans" pitchFamily="34" charset="0"/>
                <a:ea typeface="Open Sans" pitchFamily="34" charset="0"/>
                <a:cs typeface="Open Sans" pitchFamily="34" charset="0"/>
              </a:rPr>
              <a:t>either recommended or</a:t>
            </a:r>
            <a:r>
              <a:rPr lang="en-US" dirty="0">
                <a:solidFill>
                  <a:schemeClr val="tx2"/>
                </a:solidFill>
                <a:latin typeface="Open Sans" pitchFamily="34" charset="0"/>
                <a:ea typeface="Open Sans" pitchFamily="34" charset="0"/>
                <a:cs typeface="Open Sans" pitchFamily="34" charset="0"/>
              </a:rPr>
              <a:t> </a:t>
            </a:r>
            <a:r>
              <a:rPr lang="en-US" dirty="0" smtClean="0">
                <a:solidFill>
                  <a:schemeClr val="tx2"/>
                </a:solidFill>
                <a:latin typeface="Open Sans" pitchFamily="34" charset="0"/>
                <a:ea typeface="Open Sans" pitchFamily="34" charset="0"/>
                <a:cs typeface="Open Sans" pitchFamily="34" charset="0"/>
              </a:rPr>
              <a:t>not </a:t>
            </a:r>
            <a:r>
              <a:rPr lang="en-US" dirty="0">
                <a:solidFill>
                  <a:schemeClr val="tx2"/>
                </a:solidFill>
                <a:latin typeface="Open Sans" pitchFamily="34" charset="0"/>
                <a:ea typeface="Open Sans" pitchFamily="34" charset="0"/>
                <a:cs typeface="Open Sans" pitchFamily="34" charset="0"/>
              </a:rPr>
              <a:t>recommended. Recommended applications </a:t>
            </a:r>
            <a:r>
              <a:rPr lang="en-US" dirty="0" smtClean="0">
                <a:solidFill>
                  <a:schemeClr val="tx2"/>
                </a:solidFill>
                <a:latin typeface="Open Sans" pitchFamily="34" charset="0"/>
                <a:ea typeface="Open Sans" pitchFamily="34" charset="0"/>
                <a:cs typeface="Open Sans" pitchFamily="34" charset="0"/>
              </a:rPr>
              <a:t>are sent </a:t>
            </a:r>
            <a:r>
              <a:rPr lang="en-US" dirty="0">
                <a:solidFill>
                  <a:schemeClr val="tx2"/>
                </a:solidFill>
                <a:latin typeface="Open Sans" pitchFamily="34" charset="0"/>
                <a:ea typeface="Open Sans" pitchFamily="34" charset="0"/>
                <a:cs typeface="Open Sans" pitchFamily="34" charset="0"/>
              </a:rPr>
              <a:t>to host countries and </a:t>
            </a:r>
            <a:r>
              <a:rPr lang="en-US" dirty="0" smtClean="0">
                <a:solidFill>
                  <a:schemeClr val="tx2"/>
                </a:solidFill>
                <a:latin typeface="Open Sans" pitchFamily="34" charset="0"/>
                <a:ea typeface="Open Sans" pitchFamily="34" charset="0"/>
                <a:cs typeface="Open Sans" pitchFamily="34" charset="0"/>
              </a:rPr>
              <a:t>the J</a:t>
            </a:r>
            <a:r>
              <a:rPr lang="en-US" dirty="0">
                <a:solidFill>
                  <a:schemeClr val="tx2"/>
                </a:solidFill>
                <a:latin typeface="Open Sans" pitchFamily="34" charset="0"/>
                <a:ea typeface="Open Sans" pitchFamily="34" charset="0"/>
                <a:cs typeface="Open Sans" pitchFamily="34" charset="0"/>
              </a:rPr>
              <a:t>. William Fulbright Foreign Scholarship Board for final </a:t>
            </a:r>
            <a:r>
              <a:rPr lang="en-US" dirty="0" smtClean="0">
                <a:solidFill>
                  <a:schemeClr val="tx2"/>
                </a:solidFill>
                <a:latin typeface="Open Sans" pitchFamily="34" charset="0"/>
                <a:ea typeface="Open Sans" pitchFamily="34" charset="0"/>
                <a:cs typeface="Open Sans" pitchFamily="34" charset="0"/>
              </a:rPr>
              <a:t>approval.</a:t>
            </a:r>
          </a:p>
          <a:p>
            <a:pPr>
              <a:buClr>
                <a:srgbClr val="CF4E07"/>
              </a:buClr>
            </a:pPr>
            <a:endParaRPr lang="en-US" sz="1000" b="1" u="sng" dirty="0" smtClean="0">
              <a:solidFill>
                <a:srgbClr val="E3452F"/>
              </a:solidFill>
              <a:latin typeface="Open Sans" pitchFamily="34" charset="0"/>
              <a:ea typeface="Open Sans" pitchFamily="34" charset="0"/>
              <a:cs typeface="Open Sans" pitchFamily="34" charset="0"/>
            </a:endParaRPr>
          </a:p>
          <a:p>
            <a:pPr>
              <a:buClr>
                <a:srgbClr val="CF4E07"/>
              </a:buClr>
            </a:pPr>
            <a:r>
              <a:rPr lang="en-US" b="1" dirty="0" smtClean="0">
                <a:solidFill>
                  <a:srgbClr val="E3452F"/>
                </a:solidFill>
                <a:latin typeface="Open Sans" pitchFamily="34" charset="0"/>
                <a:ea typeface="Open Sans" pitchFamily="34" charset="0"/>
                <a:cs typeface="Open Sans" pitchFamily="34" charset="0"/>
              </a:rPr>
              <a:t>February through May: </a:t>
            </a:r>
            <a:r>
              <a:rPr lang="en-US" dirty="0" smtClean="0">
                <a:solidFill>
                  <a:srgbClr val="1B5187"/>
                </a:solidFill>
                <a:latin typeface="Open Sans" pitchFamily="34" charset="0"/>
                <a:ea typeface="Open Sans" pitchFamily="34" charset="0"/>
                <a:cs typeface="Open Sans" pitchFamily="34" charset="0"/>
              </a:rPr>
              <a:t>Grantees notified of final approvals</a:t>
            </a:r>
          </a:p>
          <a:p>
            <a:pPr>
              <a:buClr>
                <a:srgbClr val="CF4E07"/>
              </a:buClr>
            </a:pPr>
            <a:endParaRPr lang="en-US" sz="1000" u="sng" dirty="0" smtClean="0">
              <a:solidFill>
                <a:schemeClr val="tx2"/>
              </a:solidFill>
              <a:latin typeface="Open Sans" pitchFamily="34" charset="0"/>
              <a:ea typeface="Open Sans" pitchFamily="34" charset="0"/>
              <a:cs typeface="Open Sans" pitchFamily="34" charset="0"/>
            </a:endParaRPr>
          </a:p>
          <a:p>
            <a:pPr>
              <a:buClr>
                <a:srgbClr val="CF4E07"/>
              </a:buClr>
            </a:pPr>
            <a:r>
              <a:rPr lang="en-US" b="1" dirty="0" smtClean="0">
                <a:solidFill>
                  <a:srgbClr val="E3452F"/>
                </a:solidFill>
                <a:latin typeface="Open Sans" pitchFamily="34" charset="0"/>
                <a:ea typeface="Open Sans" pitchFamily="34" charset="0"/>
                <a:cs typeface="Open Sans" pitchFamily="34" charset="0"/>
              </a:rPr>
              <a:t>May through June: </a:t>
            </a:r>
            <a:r>
              <a:rPr lang="en-US" dirty="0" smtClean="0">
                <a:solidFill>
                  <a:srgbClr val="1B5187"/>
                </a:solidFill>
                <a:latin typeface="Open Sans" pitchFamily="34" charset="0"/>
                <a:ea typeface="Open Sans" pitchFamily="34" charset="0"/>
                <a:cs typeface="Open Sans" pitchFamily="34" charset="0"/>
              </a:rPr>
              <a:t>Grant </a:t>
            </a:r>
            <a:r>
              <a:rPr lang="en-US" dirty="0">
                <a:solidFill>
                  <a:schemeClr val="tx2"/>
                </a:solidFill>
                <a:latin typeface="Open Sans" pitchFamily="34" charset="0"/>
                <a:ea typeface="Open Sans" pitchFamily="34" charset="0"/>
                <a:cs typeface="Open Sans" pitchFamily="34" charset="0"/>
              </a:rPr>
              <a:t>p</a:t>
            </a:r>
            <a:r>
              <a:rPr lang="en-US" dirty="0" smtClean="0">
                <a:solidFill>
                  <a:schemeClr val="tx2"/>
                </a:solidFill>
                <a:latin typeface="Open Sans" pitchFamily="34" charset="0"/>
                <a:ea typeface="Open Sans" pitchFamily="34" charset="0"/>
                <a:cs typeface="Open Sans" pitchFamily="34" charset="0"/>
              </a:rPr>
              <a:t>ackets </a:t>
            </a:r>
            <a:r>
              <a:rPr lang="en-US" dirty="0">
                <a:solidFill>
                  <a:schemeClr val="tx2"/>
                </a:solidFill>
                <a:latin typeface="Open Sans" pitchFamily="34" charset="0"/>
                <a:ea typeface="Open Sans" pitchFamily="34" charset="0"/>
                <a:cs typeface="Open Sans" pitchFamily="34" charset="0"/>
              </a:rPr>
              <a:t>sent to </a:t>
            </a:r>
            <a:r>
              <a:rPr lang="en-US" dirty="0" smtClean="0">
                <a:solidFill>
                  <a:schemeClr val="tx2"/>
                </a:solidFill>
                <a:latin typeface="Open Sans" pitchFamily="34" charset="0"/>
                <a:ea typeface="Open Sans" pitchFamily="34" charset="0"/>
                <a:cs typeface="Open Sans" pitchFamily="34" charset="0"/>
              </a:rPr>
              <a:t>grantees</a:t>
            </a: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397260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38362" y="838200"/>
            <a:ext cx="6548438" cy="603250"/>
          </a:xfrm>
        </p:spPr>
        <p:txBody>
          <a:bodyPr/>
          <a:lstStyle/>
          <a:p>
            <a:r>
              <a:rPr lang="en-US" dirty="0" smtClean="0"/>
              <a:t>Grant Benefits</a:t>
            </a:r>
            <a:endParaRPr lang="en-US" dirty="0"/>
          </a:p>
        </p:txBody>
      </p:sp>
      <p:sp>
        <p:nvSpPr>
          <p:cNvPr id="4" name="TextBox 3"/>
          <p:cNvSpPr txBox="1"/>
          <p:nvPr/>
        </p:nvSpPr>
        <p:spPr>
          <a:xfrm>
            <a:off x="838200" y="2341126"/>
            <a:ext cx="7696200" cy="3754874"/>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Package </a:t>
            </a:r>
            <a:r>
              <a:rPr lang="en-US" dirty="0">
                <a:solidFill>
                  <a:schemeClr val="tx2"/>
                </a:solidFill>
                <a:latin typeface="Open Sans" pitchFamily="34" charset="0"/>
                <a:ea typeface="Open Sans" pitchFamily="34" charset="0"/>
                <a:cs typeface="Open Sans" pitchFamily="34" charset="0"/>
              </a:rPr>
              <a:t>includes stipend, in-country living allowance, travel for </a:t>
            </a:r>
            <a:r>
              <a:rPr lang="en-US" dirty="0" smtClean="0">
                <a:solidFill>
                  <a:schemeClr val="tx2"/>
                </a:solidFill>
                <a:latin typeface="Open Sans" pitchFamily="34" charset="0"/>
                <a:ea typeface="Open Sans" pitchFamily="34" charset="0"/>
                <a:cs typeface="Open Sans" pitchFamily="34" charset="0"/>
              </a:rPr>
              <a:t>grantee</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Some </a:t>
            </a:r>
            <a:r>
              <a:rPr lang="en-US" dirty="0">
                <a:solidFill>
                  <a:schemeClr val="tx2"/>
                </a:solidFill>
                <a:latin typeface="Open Sans" pitchFamily="34" charset="0"/>
                <a:ea typeface="Open Sans" pitchFamily="34" charset="0"/>
                <a:cs typeface="Open Sans" pitchFamily="34" charset="0"/>
              </a:rPr>
              <a:t>countries add travel for dependents, dependent schooling, research allowance, book </a:t>
            </a:r>
            <a:r>
              <a:rPr lang="en-US" dirty="0" smtClean="0">
                <a:solidFill>
                  <a:schemeClr val="tx2"/>
                </a:solidFill>
                <a:latin typeface="Open Sans" pitchFamily="34" charset="0"/>
                <a:ea typeface="Open Sans" pitchFamily="34" charset="0"/>
                <a:cs typeface="Open Sans" pitchFamily="34" charset="0"/>
              </a:rPr>
              <a:t>allowance</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Stipends </a:t>
            </a:r>
            <a:r>
              <a:rPr lang="en-US" dirty="0">
                <a:solidFill>
                  <a:schemeClr val="tx2"/>
                </a:solidFill>
                <a:latin typeface="Open Sans" pitchFamily="34" charset="0"/>
                <a:ea typeface="Open Sans" pitchFamily="34" charset="0"/>
                <a:cs typeface="Open Sans" pitchFamily="34" charset="0"/>
              </a:rPr>
              <a:t>and living allowances vary considerably from country to </a:t>
            </a:r>
            <a:r>
              <a:rPr lang="en-US" dirty="0" smtClean="0">
                <a:solidFill>
                  <a:schemeClr val="tx2"/>
                </a:solidFill>
                <a:latin typeface="Open Sans" pitchFamily="34" charset="0"/>
                <a:ea typeface="Open Sans" pitchFamily="34" charset="0"/>
                <a:cs typeface="Open Sans" pitchFamily="34" charset="0"/>
              </a:rPr>
              <a:t>country</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New</a:t>
            </a:r>
            <a:r>
              <a:rPr lang="en-US" dirty="0">
                <a:solidFill>
                  <a:schemeClr val="tx2"/>
                </a:solidFill>
                <a:latin typeface="Open Sans" pitchFamily="34" charset="0"/>
                <a:ea typeface="Open Sans" pitchFamily="34" charset="0"/>
                <a:cs typeface="Open Sans" pitchFamily="34" charset="0"/>
              </a:rPr>
              <a:t>, enhanced grant structure for </a:t>
            </a:r>
            <a:r>
              <a:rPr lang="en-US" dirty="0" smtClean="0">
                <a:solidFill>
                  <a:schemeClr val="tx2"/>
                </a:solidFill>
                <a:latin typeface="Open Sans" pitchFamily="34" charset="0"/>
                <a:ea typeface="Open Sans" pitchFamily="34" charset="0"/>
                <a:cs typeface="Open Sans" pitchFamily="34" charset="0"/>
              </a:rPr>
              <a:t>some countries</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Country </a:t>
            </a:r>
            <a:r>
              <a:rPr lang="en-US" dirty="0">
                <a:solidFill>
                  <a:schemeClr val="tx2"/>
                </a:solidFill>
                <a:latin typeface="Open Sans" pitchFamily="34" charset="0"/>
                <a:ea typeface="Open Sans" pitchFamily="34" charset="0"/>
                <a:cs typeface="Open Sans" pitchFamily="34" charset="0"/>
              </a:rPr>
              <a:t>benefits are found with the </a:t>
            </a:r>
            <a:r>
              <a:rPr lang="en-US" dirty="0" smtClean="0">
                <a:solidFill>
                  <a:schemeClr val="tx2"/>
                </a:solidFill>
                <a:latin typeface="Open Sans" pitchFamily="34" charset="0"/>
                <a:ea typeface="Open Sans" pitchFamily="34" charset="0"/>
                <a:cs typeface="Open Sans" pitchFamily="34" charset="0"/>
              </a:rPr>
              <a:t>award </a:t>
            </a:r>
            <a:r>
              <a:rPr lang="en-US" dirty="0">
                <a:solidFill>
                  <a:schemeClr val="tx2"/>
                </a:solidFill>
                <a:latin typeface="Open Sans" pitchFamily="34" charset="0"/>
                <a:ea typeface="Open Sans" pitchFamily="34" charset="0"/>
                <a:cs typeface="Open Sans" pitchFamily="34" charset="0"/>
              </a:rPr>
              <a:t>descriptions at </a:t>
            </a:r>
            <a:r>
              <a:rPr lang="en-US" dirty="0">
                <a:solidFill>
                  <a:schemeClr val="tx2"/>
                </a:solidFill>
                <a:latin typeface="Open Sans" pitchFamily="34" charset="0"/>
                <a:ea typeface="Open Sans" pitchFamily="34" charset="0"/>
                <a:cs typeface="Open Sans" pitchFamily="34" charset="0"/>
                <a:hlinkClick r:id="rId2"/>
              </a:rPr>
              <a:t>http://catalog.cies.org</a:t>
            </a:r>
            <a:r>
              <a:rPr lang="en-US" dirty="0" smtClean="0">
                <a:solidFill>
                  <a:schemeClr val="tx2"/>
                </a:solidFill>
                <a:latin typeface="Open Sans" pitchFamily="34" charset="0"/>
                <a:ea typeface="Open Sans" pitchFamily="34" charset="0"/>
                <a:cs typeface="Open Sans" pitchFamily="34" charset="0"/>
                <a:hlinkClick r:id="rId2"/>
              </a:rPr>
              <a:t>/</a:t>
            </a:r>
            <a:r>
              <a:rPr lang="en-US" dirty="0" smtClean="0">
                <a:solidFill>
                  <a:schemeClr val="tx2"/>
                </a:solidFill>
                <a:latin typeface="Open Sans" pitchFamily="34" charset="0"/>
                <a:ea typeface="Open Sans" pitchFamily="34" charset="0"/>
                <a:cs typeface="Open Sans" pitchFamily="34" charset="0"/>
              </a:rPr>
              <a:t>  </a:t>
            </a: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468640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1562" y="838200"/>
            <a:ext cx="6548438" cy="603250"/>
          </a:xfrm>
        </p:spPr>
        <p:txBody>
          <a:bodyPr/>
          <a:lstStyle/>
          <a:p>
            <a:r>
              <a:rPr lang="en-US" dirty="0" smtClean="0"/>
              <a:t>Additional Opportunities</a:t>
            </a:r>
            <a:endParaRPr lang="en-US" dirty="0"/>
          </a:p>
        </p:txBody>
      </p:sp>
      <p:sp>
        <p:nvSpPr>
          <p:cNvPr id="4" name="TextBox 3"/>
          <p:cNvSpPr txBox="1"/>
          <p:nvPr/>
        </p:nvSpPr>
        <p:spPr>
          <a:xfrm>
            <a:off x="1295400" y="2362200"/>
            <a:ext cx="7239000" cy="2923877"/>
          </a:xfrm>
          <a:prstGeom prst="rect">
            <a:avLst/>
          </a:prstGeom>
          <a:noFill/>
        </p:spPr>
        <p:txBody>
          <a:bodyPr wrap="square" rtlCol="0">
            <a:spAutoFit/>
          </a:bodyPr>
          <a:lstStyle/>
          <a:p>
            <a:pPr>
              <a:buClr>
                <a:srgbClr val="CF4E07"/>
              </a:buClr>
            </a:pPr>
            <a:endParaRPr lang="en-US" sz="22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b="1" dirty="0">
                <a:solidFill>
                  <a:schemeClr val="tx2"/>
                </a:solidFill>
                <a:latin typeface="Open Sans" pitchFamily="34" charset="0"/>
                <a:ea typeface="Open Sans" pitchFamily="34" charset="0"/>
                <a:cs typeface="Open Sans" pitchFamily="34" charset="0"/>
              </a:rPr>
              <a:t>Fulbright Specialist Program</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a:solidFill>
                  <a:schemeClr val="accent1">
                    <a:lumMod val="60000"/>
                    <a:lumOff val="40000"/>
                  </a:schemeClr>
                </a:solidFill>
                <a:latin typeface="Open Sans" pitchFamily="34" charset="0"/>
                <a:ea typeface="Open Sans" pitchFamily="34" charset="0"/>
                <a:cs typeface="Open Sans" pitchFamily="34" charset="0"/>
              </a:rPr>
              <a:t>Seminars for International Education Administrators</a:t>
            </a:r>
          </a:p>
          <a:p>
            <a:pPr>
              <a:buClr>
                <a:srgbClr val="CF4E07"/>
              </a:buClr>
            </a:pPr>
            <a:endParaRPr lang="en-US" sz="1000" dirty="0">
              <a:solidFill>
                <a:schemeClr val="accent1">
                  <a:lumMod val="60000"/>
                  <a:lumOff val="40000"/>
                </a:schemeClr>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a:solidFill>
                  <a:schemeClr val="accent1">
                    <a:lumMod val="60000"/>
                    <a:lumOff val="40000"/>
                  </a:schemeClr>
                </a:solidFill>
                <a:latin typeface="Open Sans" pitchFamily="34" charset="0"/>
                <a:ea typeface="Open Sans" pitchFamily="34" charset="0"/>
                <a:cs typeface="Open Sans" pitchFamily="34" charset="0"/>
              </a:rPr>
              <a:t>Fulbright NEXUS Regional Scholar Program </a:t>
            </a:r>
            <a:endParaRPr lang="en-US" sz="2200" dirty="0" smtClean="0">
              <a:solidFill>
                <a:schemeClr val="accent1">
                  <a:lumMod val="60000"/>
                  <a:lumOff val="40000"/>
                </a:schemeClr>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1000" dirty="0" smtClean="0">
              <a:solidFill>
                <a:schemeClr val="accent1">
                  <a:lumMod val="60000"/>
                  <a:lumOff val="40000"/>
                </a:schemeClr>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smtClean="0">
                <a:solidFill>
                  <a:schemeClr val="accent1">
                    <a:lumMod val="60000"/>
                    <a:lumOff val="40000"/>
                  </a:schemeClr>
                </a:solidFill>
                <a:latin typeface="Open Sans" pitchFamily="34" charset="0"/>
                <a:ea typeface="Open Sans" pitchFamily="34" charset="0"/>
                <a:cs typeface="Open Sans" pitchFamily="34" charset="0"/>
              </a:rPr>
              <a:t>Fulbright Arctic Initiative</a:t>
            </a:r>
            <a:endParaRPr lang="en-US" sz="2200" dirty="0">
              <a:solidFill>
                <a:schemeClr val="accent1">
                  <a:lumMod val="60000"/>
                  <a:lumOff val="40000"/>
                </a:schemeClr>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203198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7"/>
          <p:cNvSpPr txBox="1">
            <a:spLocks noChangeArrowheads="1"/>
          </p:cNvSpPr>
          <p:nvPr/>
        </p:nvSpPr>
        <p:spPr bwMode="auto">
          <a:xfrm>
            <a:off x="304800" y="838200"/>
            <a:ext cx="6781800" cy="553998"/>
          </a:xfrm>
          <a:prstGeom prst="rect">
            <a:avLst/>
          </a:prstGeom>
          <a:noFill/>
          <a:ln w="9525">
            <a:noFill/>
            <a:miter lim="800000"/>
            <a:headEnd/>
            <a:tailEnd/>
          </a:ln>
        </p:spPr>
        <p:txBody>
          <a:bodyPr wrap="square">
            <a:prstTxWarp prst="textNoShape">
              <a:avLst/>
            </a:prstTxWarp>
            <a:spAutoFit/>
          </a:bodyPr>
          <a:lstStyle/>
          <a:p>
            <a:pPr algn="ctr"/>
            <a:r>
              <a:rPr lang="en-US" sz="3000" dirty="0">
                <a:solidFill>
                  <a:schemeClr val="bg1"/>
                </a:solidFill>
                <a:latin typeface="Open Sans" pitchFamily="34" charset="0"/>
                <a:ea typeface="Open Sans" pitchFamily="34" charset="0"/>
                <a:cs typeface="Open Sans" pitchFamily="34" charset="0"/>
              </a:rPr>
              <a:t>Fulbright Specialist Program</a:t>
            </a:r>
          </a:p>
        </p:txBody>
      </p:sp>
      <p:sp>
        <p:nvSpPr>
          <p:cNvPr id="5" name="TextBox 4"/>
          <p:cNvSpPr txBox="1"/>
          <p:nvPr/>
        </p:nvSpPr>
        <p:spPr>
          <a:xfrm>
            <a:off x="990600" y="2514600"/>
            <a:ext cx="7490619" cy="2800767"/>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Two- </a:t>
            </a:r>
            <a:r>
              <a:rPr lang="en-US" dirty="0">
                <a:solidFill>
                  <a:schemeClr val="tx2"/>
                </a:solidFill>
                <a:latin typeface="Open Sans" pitchFamily="34" charset="0"/>
                <a:ea typeface="Open Sans" pitchFamily="34" charset="0"/>
                <a:cs typeface="Open Sans" pitchFamily="34" charset="0"/>
              </a:rPr>
              <a:t>to six-week consulting and/or teaching opportunities </a:t>
            </a: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Institutions overseas develop projects and request specialists from the roster</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Rolling deadline</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Reviewed and placed on Fulbright Specialist roster for five </a:t>
            </a:r>
            <a:r>
              <a:rPr lang="en-US" dirty="0" smtClean="0">
                <a:solidFill>
                  <a:schemeClr val="tx2"/>
                </a:solidFill>
                <a:latin typeface="Open Sans" pitchFamily="34" charset="0"/>
                <a:ea typeface="Open Sans" pitchFamily="34" charset="0"/>
                <a:cs typeface="Open Sans" pitchFamily="34" charset="0"/>
              </a:rPr>
              <a:t>years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Program </a:t>
            </a:r>
            <a:r>
              <a:rPr lang="en-US" dirty="0">
                <a:solidFill>
                  <a:schemeClr val="tx2"/>
                </a:solidFill>
                <a:latin typeface="Open Sans" pitchFamily="34" charset="0"/>
                <a:ea typeface="Open Sans" pitchFamily="34" charset="0"/>
                <a:cs typeface="Open Sans" pitchFamily="34" charset="0"/>
              </a:rPr>
              <a:t>does not support </a:t>
            </a:r>
            <a:r>
              <a:rPr lang="en-US" dirty="0" smtClean="0">
                <a:solidFill>
                  <a:schemeClr val="tx2"/>
                </a:solidFill>
                <a:latin typeface="Open Sans" pitchFamily="34" charset="0"/>
                <a:ea typeface="Open Sans" pitchFamily="34" charset="0"/>
                <a:cs typeface="Open Sans" pitchFamily="34" charset="0"/>
              </a:rPr>
              <a:t>research</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Twenty-four </a:t>
            </a:r>
            <a:r>
              <a:rPr lang="en-US" dirty="0">
                <a:solidFill>
                  <a:schemeClr val="tx2"/>
                </a:solidFill>
                <a:latin typeface="Open Sans" pitchFamily="34" charset="0"/>
                <a:ea typeface="Open Sans" pitchFamily="34" charset="0"/>
                <a:cs typeface="Open Sans" pitchFamily="34" charset="0"/>
              </a:rPr>
              <a:t>eligible disciplines, </a:t>
            </a:r>
            <a:r>
              <a:rPr lang="en-US" dirty="0" smtClean="0">
                <a:solidFill>
                  <a:schemeClr val="tx2"/>
                </a:solidFill>
                <a:latin typeface="Open Sans" pitchFamily="34" charset="0"/>
                <a:ea typeface="Open Sans" pitchFamily="34" charset="0"/>
                <a:cs typeface="Open Sans" pitchFamily="34" charset="0"/>
              </a:rPr>
              <a:t>including </a:t>
            </a:r>
            <a:r>
              <a:rPr lang="en-US" dirty="0">
                <a:solidFill>
                  <a:schemeClr val="tx2"/>
                </a:solidFill>
                <a:latin typeface="Open Sans" pitchFamily="34" charset="0"/>
                <a:ea typeface="Open Sans" pitchFamily="34" charset="0"/>
                <a:cs typeface="Open Sans" pitchFamily="34" charset="0"/>
              </a:rPr>
              <a:t>STEM education </a:t>
            </a:r>
            <a:r>
              <a:rPr lang="en-US" dirty="0" smtClean="0">
                <a:solidFill>
                  <a:schemeClr val="tx2"/>
                </a:solidFill>
                <a:latin typeface="Open Sans" pitchFamily="34" charset="0"/>
                <a:ea typeface="Open Sans" pitchFamily="34" charset="0"/>
                <a:cs typeface="Open Sans" pitchFamily="34" charset="0"/>
              </a:rPr>
              <a:t>fields</a:t>
            </a: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4138444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609600"/>
            <a:ext cx="6858000" cy="603250"/>
          </a:xfrm>
        </p:spPr>
        <p:txBody>
          <a:bodyPr/>
          <a:lstStyle/>
          <a:p>
            <a:r>
              <a:rPr lang="en-US" dirty="0" smtClean="0"/>
              <a:t>Administrator Seminars and Collaborative Research Programs</a:t>
            </a:r>
            <a:endParaRPr lang="en-US" dirty="0"/>
          </a:p>
        </p:txBody>
      </p:sp>
      <p:sp>
        <p:nvSpPr>
          <p:cNvPr id="4" name="TextBox 3"/>
          <p:cNvSpPr txBox="1"/>
          <p:nvPr/>
        </p:nvSpPr>
        <p:spPr>
          <a:xfrm>
            <a:off x="381000" y="2495014"/>
            <a:ext cx="8305800" cy="3939540"/>
          </a:xfrm>
          <a:prstGeom prst="rect">
            <a:avLst/>
          </a:prstGeom>
          <a:noFill/>
        </p:spPr>
        <p:txBody>
          <a:bodyPr wrap="square" rtlCol="0">
            <a:spAutoFit/>
          </a:bodyPr>
          <a:lstStyle/>
          <a:p>
            <a:pPr marL="342900"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International Education Administrator Seminars (</a:t>
            </a:r>
            <a:r>
              <a:rPr lang="en-US" sz="2200" dirty="0" err="1" smtClean="0">
                <a:solidFill>
                  <a:schemeClr val="tx2"/>
                </a:solidFill>
                <a:latin typeface="Open Sans" pitchFamily="34" charset="0"/>
                <a:ea typeface="Open Sans" pitchFamily="34" charset="0"/>
                <a:cs typeface="Open Sans" pitchFamily="34" charset="0"/>
              </a:rPr>
              <a:t>IEA</a:t>
            </a:r>
            <a:r>
              <a:rPr lang="en-US" sz="2200" dirty="0" smtClean="0">
                <a:solidFill>
                  <a:schemeClr val="tx2"/>
                </a:solidFill>
                <a:latin typeface="Open Sans" pitchFamily="34" charset="0"/>
                <a:ea typeface="Open Sans" pitchFamily="34" charset="0"/>
                <a:cs typeface="Open Sans" pitchFamily="34" charset="0"/>
              </a:rPr>
              <a:t>)</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India: </a:t>
            </a:r>
            <a:r>
              <a:rPr lang="en-US" sz="2200" dirty="0" smtClean="0">
                <a:solidFill>
                  <a:srgbClr val="E3452F"/>
                </a:solidFill>
                <a:latin typeface="Open Sans" pitchFamily="34" charset="0"/>
                <a:ea typeface="Open Sans" pitchFamily="34" charset="0"/>
                <a:cs typeface="Open Sans" pitchFamily="34" charset="0"/>
              </a:rPr>
              <a:t>AUGUST</a:t>
            </a:r>
            <a:r>
              <a:rPr lang="en-US" sz="2200" dirty="0" smtClean="0">
                <a:solidFill>
                  <a:srgbClr val="C00000"/>
                </a:solidFill>
                <a:latin typeface="Open Sans" pitchFamily="34" charset="0"/>
                <a:ea typeface="Open Sans" pitchFamily="34" charset="0"/>
                <a:cs typeface="Open Sans" pitchFamily="34" charset="0"/>
              </a:rPr>
              <a:t> 1</a:t>
            </a:r>
            <a:endParaRPr lang="en-US" sz="500" dirty="0">
              <a:solidFill>
                <a:srgbClr val="C00000"/>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Japan</a:t>
            </a:r>
            <a:r>
              <a:rPr lang="en-US" sz="2200" dirty="0">
                <a:solidFill>
                  <a:schemeClr val="tx2"/>
                </a:solidFill>
                <a:latin typeface="Open Sans" pitchFamily="34" charset="0"/>
                <a:ea typeface="Open Sans" pitchFamily="34" charset="0"/>
                <a:cs typeface="Open Sans" pitchFamily="34" charset="0"/>
              </a:rPr>
              <a:t> </a:t>
            </a:r>
            <a:r>
              <a:rPr lang="en-US" sz="2200" dirty="0" smtClean="0">
                <a:solidFill>
                  <a:schemeClr val="tx2"/>
                </a:solidFill>
                <a:latin typeface="Open Sans" pitchFamily="34" charset="0"/>
                <a:ea typeface="Open Sans" pitchFamily="34" charset="0"/>
                <a:cs typeface="Open Sans" pitchFamily="34" charset="0"/>
              </a:rPr>
              <a:t>and Korea: </a:t>
            </a:r>
            <a:r>
              <a:rPr lang="en-US" sz="2200" dirty="0" smtClean="0">
                <a:solidFill>
                  <a:srgbClr val="E3452F"/>
                </a:solidFill>
                <a:latin typeface="Open Sans" pitchFamily="34" charset="0"/>
                <a:ea typeface="Open Sans" pitchFamily="34" charset="0"/>
                <a:cs typeface="Open Sans" pitchFamily="34" charset="0"/>
              </a:rPr>
              <a:t>NOVEMBER 1</a:t>
            </a:r>
            <a:endParaRPr lang="en-US" sz="500" dirty="0">
              <a:solidFill>
                <a:srgbClr val="E3452F"/>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sz="2200" dirty="0">
                <a:solidFill>
                  <a:schemeClr val="tx2"/>
                </a:solidFill>
                <a:latin typeface="Open Sans" pitchFamily="34" charset="0"/>
                <a:ea typeface="Open Sans" pitchFamily="34" charset="0"/>
                <a:cs typeface="Open Sans" pitchFamily="34" charset="0"/>
              </a:rPr>
              <a:t>France, Germany: </a:t>
            </a:r>
            <a:r>
              <a:rPr lang="en-US" sz="2200" dirty="0">
                <a:solidFill>
                  <a:srgbClr val="E3452F"/>
                </a:solidFill>
                <a:latin typeface="Open Sans" pitchFamily="34" charset="0"/>
                <a:ea typeface="Open Sans" pitchFamily="34" charset="0"/>
                <a:cs typeface="Open Sans" pitchFamily="34" charset="0"/>
              </a:rPr>
              <a:t>FEBRUARY </a:t>
            </a:r>
            <a:r>
              <a:rPr lang="en-US" sz="2200" dirty="0" smtClean="0">
                <a:solidFill>
                  <a:srgbClr val="E3452F"/>
                </a:solidFill>
                <a:latin typeface="Open Sans" pitchFamily="34" charset="0"/>
                <a:ea typeface="Open Sans" pitchFamily="34" charset="0"/>
                <a:cs typeface="Open Sans" pitchFamily="34" charset="0"/>
              </a:rPr>
              <a:t>3</a:t>
            </a:r>
          </a:p>
          <a:p>
            <a:pPr marL="342900" indent="-342900">
              <a:buClr>
                <a:srgbClr val="CF4E07"/>
              </a:buClr>
              <a:buFont typeface="Arial" pitchFamily="34" charset="0"/>
              <a:buChar char="•"/>
            </a:pPr>
            <a:r>
              <a:rPr lang="en-US" sz="2200" dirty="0" smtClean="0">
                <a:solidFill>
                  <a:srgbClr val="1B5187"/>
                </a:solidFill>
                <a:latin typeface="Open Sans" pitchFamily="34" charset="0"/>
                <a:ea typeface="Open Sans" pitchFamily="34" charset="0"/>
                <a:cs typeface="Open Sans" pitchFamily="34" charset="0"/>
              </a:rPr>
              <a:t>Russia</a:t>
            </a:r>
            <a:r>
              <a:rPr lang="en-US" sz="2200" dirty="0" smtClean="0">
                <a:solidFill>
                  <a:srgbClr val="E3452F"/>
                </a:solidFill>
                <a:latin typeface="Open Sans" pitchFamily="34" charset="0"/>
                <a:ea typeface="Open Sans" pitchFamily="34" charset="0"/>
                <a:cs typeface="Open Sans" pitchFamily="34" charset="0"/>
              </a:rPr>
              <a:t> </a:t>
            </a:r>
            <a:r>
              <a:rPr lang="en-US" sz="2200" dirty="0" smtClean="0">
                <a:solidFill>
                  <a:srgbClr val="1B5187"/>
                </a:solidFill>
                <a:latin typeface="Open Sans" pitchFamily="34" charset="0"/>
                <a:ea typeface="Open Sans" pitchFamily="34" charset="0"/>
                <a:cs typeface="Open Sans" pitchFamily="34" charset="0"/>
              </a:rPr>
              <a:t>Community College Administrators </a:t>
            </a:r>
            <a:r>
              <a:rPr lang="en-US" sz="2200" dirty="0" smtClean="0">
                <a:solidFill>
                  <a:srgbClr val="E3452F"/>
                </a:solidFill>
                <a:latin typeface="Open Sans" pitchFamily="34" charset="0"/>
                <a:ea typeface="Open Sans" pitchFamily="34" charset="0"/>
                <a:cs typeface="Open Sans" pitchFamily="34" charset="0"/>
              </a:rPr>
              <a:t>OCTOBER 15</a:t>
            </a:r>
            <a:endParaRPr lang="en-US" sz="2200" dirty="0">
              <a:solidFill>
                <a:srgbClr val="E3452F"/>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Fulbright </a:t>
            </a:r>
            <a:r>
              <a:rPr lang="en-US" sz="2200" dirty="0">
                <a:solidFill>
                  <a:schemeClr val="tx2"/>
                </a:solidFill>
                <a:latin typeface="Open Sans" pitchFamily="34" charset="0"/>
                <a:ea typeface="Open Sans" pitchFamily="34" charset="0"/>
                <a:cs typeface="Open Sans" pitchFamily="34" charset="0"/>
              </a:rPr>
              <a:t>NEXUS Regional Scholar </a:t>
            </a:r>
            <a:r>
              <a:rPr lang="en-US" sz="2200"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Fulbright Arctic Initiative</a:t>
            </a:r>
          </a:p>
          <a:p>
            <a:pPr marL="800100" lvl="1" indent="-342900">
              <a:buClr>
                <a:srgbClr val="CF4E07"/>
              </a:buClr>
              <a:buFont typeface="Arial" pitchFamily="34" charset="0"/>
              <a:buChar char="•"/>
            </a:pPr>
            <a:r>
              <a:rPr lang="en-US" sz="2200" dirty="0">
                <a:solidFill>
                  <a:schemeClr val="tx2"/>
                </a:solidFill>
                <a:latin typeface="Open Sans" pitchFamily="34" charset="0"/>
                <a:ea typeface="Open Sans" pitchFamily="34" charset="0"/>
                <a:cs typeface="Open Sans" pitchFamily="34" charset="0"/>
              </a:rPr>
              <a:t>Deadline for U.S. </a:t>
            </a:r>
            <a:r>
              <a:rPr lang="en-US" sz="2200" dirty="0" smtClean="0">
                <a:solidFill>
                  <a:schemeClr val="tx2"/>
                </a:solidFill>
                <a:latin typeface="Open Sans" pitchFamily="34" charset="0"/>
                <a:ea typeface="Open Sans" pitchFamily="34" charset="0"/>
                <a:cs typeface="Open Sans" pitchFamily="34" charset="0"/>
              </a:rPr>
              <a:t>applicants: </a:t>
            </a:r>
            <a:r>
              <a:rPr lang="en-US" sz="2200" dirty="0" smtClean="0">
                <a:solidFill>
                  <a:srgbClr val="E3452F"/>
                </a:solidFill>
                <a:latin typeface="Open Sans" pitchFamily="34" charset="0"/>
                <a:ea typeface="Open Sans" pitchFamily="34" charset="0"/>
                <a:cs typeface="Open Sans" pitchFamily="34" charset="0"/>
              </a:rPr>
              <a:t>FEBRUARY 16</a:t>
            </a:r>
            <a:endParaRPr lang="en-US" sz="2200" dirty="0">
              <a:solidFill>
                <a:srgbClr val="E3452F"/>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730995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838200"/>
            <a:ext cx="6548438" cy="603250"/>
          </a:xfrm>
        </p:spPr>
        <p:txBody>
          <a:bodyPr/>
          <a:lstStyle/>
          <a:p>
            <a:r>
              <a:rPr lang="en-US" dirty="0" smtClean="0"/>
              <a:t>Visiting (Non-US) Scholar Programs</a:t>
            </a:r>
            <a:endParaRPr lang="en-US" dirty="0"/>
          </a:p>
        </p:txBody>
      </p:sp>
      <p:sp>
        <p:nvSpPr>
          <p:cNvPr id="4" name="TextBox 3"/>
          <p:cNvSpPr txBox="1"/>
          <p:nvPr/>
        </p:nvSpPr>
        <p:spPr>
          <a:xfrm>
            <a:off x="533400" y="1981200"/>
            <a:ext cx="8534400" cy="4247317"/>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Core </a:t>
            </a:r>
            <a:r>
              <a:rPr lang="en-US" dirty="0">
                <a:solidFill>
                  <a:schemeClr val="tx2"/>
                </a:solidFill>
                <a:latin typeface="Open Sans" pitchFamily="34" charset="0"/>
                <a:ea typeface="Open Sans" pitchFamily="34" charset="0"/>
                <a:cs typeface="Open Sans" pitchFamily="34" charset="0"/>
              </a:rPr>
              <a:t>Fulbright Visiting Scholar </a:t>
            </a:r>
            <a:r>
              <a:rPr lang="en-US"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Fulbright </a:t>
            </a:r>
            <a:r>
              <a:rPr lang="en-US" dirty="0">
                <a:solidFill>
                  <a:schemeClr val="tx2"/>
                </a:solidFill>
                <a:latin typeface="Open Sans" pitchFamily="34" charset="0"/>
                <a:ea typeface="Open Sans" pitchFamily="34" charset="0"/>
                <a:cs typeface="Open Sans" pitchFamily="34" charset="0"/>
              </a:rPr>
              <a:t>Scholar-in-Residence (</a:t>
            </a:r>
            <a:r>
              <a:rPr lang="en-US" dirty="0" smtClean="0">
                <a:solidFill>
                  <a:schemeClr val="tx2"/>
                </a:solidFill>
                <a:latin typeface="Open Sans" pitchFamily="34" charset="0"/>
                <a:ea typeface="Open Sans" pitchFamily="34" charset="0"/>
                <a:cs typeface="Open Sans" pitchFamily="34" charset="0"/>
              </a:rPr>
              <a:t>S-I-R</a:t>
            </a:r>
            <a:r>
              <a:rPr lang="en-US" dirty="0">
                <a:solidFill>
                  <a:schemeClr val="tx2"/>
                </a:solidFill>
                <a:latin typeface="Open Sans" pitchFamily="34" charset="0"/>
                <a:ea typeface="Open Sans" pitchFamily="34" charset="0"/>
                <a:cs typeface="Open Sans" pitchFamily="34" charset="0"/>
              </a:rPr>
              <a:t>) Program and Outreach Lecturing Fund (OLF)</a:t>
            </a:r>
          </a:p>
          <a:p>
            <a:pPr marL="342900" indent="-342900">
              <a:buClr>
                <a:srgbClr val="CF4E07"/>
              </a:buClr>
              <a:buFont typeface="Arial" pitchFamily="34" charset="0"/>
              <a:buChar char="•"/>
            </a:pP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Fulbright Visiting Scholar Program for Iraq</a:t>
            </a: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Faculty Development Programs for </a:t>
            </a:r>
            <a:r>
              <a:rPr lang="en-US" dirty="0">
                <a:solidFill>
                  <a:schemeClr val="tx2"/>
                </a:solidFill>
                <a:latin typeface="Open Sans" pitchFamily="34" charset="0"/>
                <a:ea typeface="Open Sans" pitchFamily="34" charset="0"/>
                <a:cs typeface="Open Sans" pitchFamily="34" charset="0"/>
              </a:rPr>
              <a:t>Lebanon, Palestinian Territories (West Bank and Gaza) </a:t>
            </a: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Fulbright </a:t>
            </a:r>
            <a:r>
              <a:rPr lang="en-US" dirty="0">
                <a:solidFill>
                  <a:schemeClr val="tx2"/>
                </a:solidFill>
                <a:latin typeface="Open Sans" pitchFamily="34" charset="0"/>
                <a:ea typeface="Open Sans" pitchFamily="34" charset="0"/>
                <a:cs typeface="Open Sans" pitchFamily="34" charset="0"/>
              </a:rPr>
              <a:t>NEXUS Regional Scholar Program </a:t>
            </a: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Fulbright Arctic Initiative</a:t>
            </a:r>
          </a:p>
          <a:p>
            <a:pPr marL="342900" indent="-342900">
              <a:buClr>
                <a:srgbClr val="CF4E07"/>
              </a:buClr>
              <a:buFont typeface="Arial" pitchFamily="34" charset="0"/>
              <a:buChar char="•"/>
            </a:pPr>
            <a:endParaRPr lang="en-US"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Afghanistan Junior Faculty Development </a:t>
            </a:r>
            <a:r>
              <a:rPr lang="en-US" dirty="0" smtClean="0">
                <a:solidFill>
                  <a:schemeClr val="tx2"/>
                </a:solidFill>
                <a:latin typeface="Open Sans" pitchFamily="34" charset="0"/>
                <a:ea typeface="Open Sans" pitchFamily="34" charset="0"/>
                <a:cs typeface="Open Sans" pitchFamily="34" charset="0"/>
              </a:rPr>
              <a:t>Program</a:t>
            </a: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1568376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838200"/>
            <a:ext cx="7162800" cy="603250"/>
          </a:xfrm>
        </p:spPr>
        <p:txBody>
          <a:bodyPr/>
          <a:lstStyle/>
          <a:p>
            <a:r>
              <a:rPr lang="en-US" dirty="0" smtClean="0"/>
              <a:t>Core Fulbright Visiting Scholar Program</a:t>
            </a:r>
            <a:endParaRPr lang="en-US" dirty="0"/>
          </a:p>
        </p:txBody>
      </p:sp>
      <p:sp>
        <p:nvSpPr>
          <p:cNvPr id="4" name="TextBox 3"/>
          <p:cNvSpPr txBox="1"/>
          <p:nvPr/>
        </p:nvSpPr>
        <p:spPr>
          <a:xfrm>
            <a:off x="1196181" y="2616875"/>
            <a:ext cx="6957219" cy="2031325"/>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Visiting </a:t>
            </a:r>
            <a:r>
              <a:rPr lang="en-US" dirty="0">
                <a:solidFill>
                  <a:schemeClr val="tx2"/>
                </a:solidFill>
                <a:latin typeface="Open Sans" pitchFamily="34" charset="0"/>
                <a:ea typeface="Open Sans" pitchFamily="34" charset="0"/>
                <a:cs typeface="Open Sans" pitchFamily="34" charset="0"/>
              </a:rPr>
              <a:t>Scholars from other countries research, teach and help internationalize U.S. </a:t>
            </a:r>
            <a:r>
              <a:rPr lang="en-US" dirty="0" smtClean="0">
                <a:solidFill>
                  <a:schemeClr val="tx2"/>
                </a:solidFill>
                <a:latin typeface="Open Sans" pitchFamily="34" charset="0"/>
                <a:ea typeface="Open Sans" pitchFamily="34" charset="0"/>
                <a:cs typeface="Open Sans" pitchFamily="34" charset="0"/>
              </a:rPr>
              <a:t>campuses</a:t>
            </a:r>
          </a:p>
          <a:p>
            <a:pPr marL="342900" indent="-342900">
              <a:buClr>
                <a:srgbClr val="CF4E07"/>
              </a:buClr>
              <a:buFont typeface="Arial" pitchFamily="34" charset="0"/>
              <a:buChar char="•"/>
            </a:pP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Overseas scholars should contact the Fulbright commission or U.S. Embassy in their home </a:t>
            </a:r>
            <a:r>
              <a:rPr lang="en-US" dirty="0" smtClean="0">
                <a:solidFill>
                  <a:schemeClr val="tx2"/>
                </a:solidFill>
                <a:latin typeface="Open Sans" pitchFamily="34" charset="0"/>
                <a:ea typeface="Open Sans" pitchFamily="34" charset="0"/>
                <a:cs typeface="Open Sans" pitchFamily="34" charset="0"/>
              </a:rPr>
              <a:t>countries</a:t>
            </a:r>
          </a:p>
          <a:p>
            <a:pPr marL="342900" indent="-342900">
              <a:buClr>
                <a:srgbClr val="CF4E07"/>
              </a:buClr>
              <a:buFont typeface="Arial" pitchFamily="34" charset="0"/>
              <a:buChar char="•"/>
            </a:pPr>
            <a:endParaRPr lang="en-US"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Letter of invitation from potential host is always </a:t>
            </a:r>
            <a:r>
              <a:rPr lang="en-US" dirty="0" smtClean="0">
                <a:solidFill>
                  <a:schemeClr val="tx2"/>
                </a:solidFill>
                <a:latin typeface="Open Sans" pitchFamily="34" charset="0"/>
                <a:ea typeface="Open Sans" pitchFamily="34" charset="0"/>
                <a:cs typeface="Open Sans" pitchFamily="34" charset="0"/>
              </a:rPr>
              <a:t>useful</a:t>
            </a:r>
            <a:endParaRPr lang="en-US"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404727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14362" y="838200"/>
            <a:ext cx="6548438" cy="603250"/>
          </a:xfrm>
        </p:spPr>
        <p:txBody>
          <a:bodyPr/>
          <a:lstStyle/>
          <a:p>
            <a:r>
              <a:rPr lang="en-US" dirty="0" smtClean="0"/>
              <a:t>Scholar-In-Residence Program</a:t>
            </a:r>
            <a:endParaRPr lang="en-US" dirty="0"/>
          </a:p>
        </p:txBody>
      </p:sp>
      <p:sp>
        <p:nvSpPr>
          <p:cNvPr id="4" name="TextBox 3"/>
          <p:cNvSpPr txBox="1"/>
          <p:nvPr/>
        </p:nvSpPr>
        <p:spPr>
          <a:xfrm>
            <a:off x="1272381" y="2434947"/>
            <a:ext cx="6881019" cy="3508653"/>
          </a:xfrm>
          <a:prstGeom prst="rect">
            <a:avLst/>
          </a:prstGeom>
          <a:noFill/>
        </p:spPr>
        <p:txBody>
          <a:bodyPr wrap="square" rtlCol="0">
            <a:spAutoFit/>
          </a:bodyPr>
          <a:lstStyle/>
          <a:p>
            <a:pPr marL="342900" indent="-3429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Brings </a:t>
            </a:r>
            <a:r>
              <a:rPr lang="en-US" dirty="0">
                <a:solidFill>
                  <a:schemeClr val="tx2"/>
                </a:solidFill>
                <a:latin typeface="Open Sans" pitchFamily="34" charset="0"/>
                <a:ea typeface="Open Sans" pitchFamily="34" charset="0"/>
                <a:cs typeface="Open Sans" pitchFamily="34" charset="0"/>
              </a:rPr>
              <a:t>scholars and professionals from abroad to campuses that do not often host visiting </a:t>
            </a:r>
            <a:r>
              <a:rPr lang="en-US" dirty="0" smtClean="0">
                <a:solidFill>
                  <a:schemeClr val="tx2"/>
                </a:solidFill>
                <a:latin typeface="Open Sans" pitchFamily="34" charset="0"/>
                <a:ea typeface="Open Sans" pitchFamily="34" charset="0"/>
                <a:cs typeface="Open Sans" pitchFamily="34" charset="0"/>
              </a:rPr>
              <a:t>scholars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Involves colleges and universities that serve student populations underrepresented in international exchange </a:t>
            </a:r>
            <a:r>
              <a:rPr lang="en-US" dirty="0" smtClean="0">
                <a:solidFill>
                  <a:schemeClr val="tx2"/>
                </a:solidFill>
                <a:latin typeface="Open Sans" pitchFamily="34" charset="0"/>
                <a:ea typeface="Open Sans" pitchFamily="34" charset="0"/>
                <a:cs typeface="Open Sans" pitchFamily="34" charset="0"/>
              </a:rPr>
              <a:t>programs</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Application is made by the interested U.S. </a:t>
            </a:r>
            <a:r>
              <a:rPr lang="en-US" dirty="0" smtClean="0">
                <a:solidFill>
                  <a:schemeClr val="tx2"/>
                </a:solidFill>
                <a:latin typeface="Open Sans" pitchFamily="34" charset="0"/>
                <a:ea typeface="Open Sans" pitchFamily="34" charset="0"/>
                <a:cs typeface="Open Sans" pitchFamily="34" charset="0"/>
              </a:rPr>
              <a:t>institution</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Deadline is </a:t>
            </a:r>
            <a:r>
              <a:rPr lang="en-US" dirty="0">
                <a:solidFill>
                  <a:srgbClr val="E3452F"/>
                </a:solidFill>
                <a:latin typeface="Open Sans" pitchFamily="34" charset="0"/>
                <a:ea typeface="Open Sans" pitchFamily="34" charset="0"/>
                <a:cs typeface="Open Sans" pitchFamily="34" charset="0"/>
              </a:rPr>
              <a:t>OCTOBER 15</a:t>
            </a: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3207846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2209800"/>
            <a:ext cx="8077200" cy="3733800"/>
          </a:xfrm>
        </p:spPr>
        <p:txBody>
          <a:bodyPr/>
          <a:lstStyle/>
          <a:p>
            <a:pPr marL="342900" indent="-342900">
              <a:buFont typeface="Arial" panose="020B0604020202020204" pitchFamily="34" charset="0"/>
              <a:buChar char="•"/>
            </a:pPr>
            <a:r>
              <a:rPr lang="en-US" sz="2000" dirty="0" smtClean="0"/>
              <a:t>Institutions Apply and pay for lodging and meals</a:t>
            </a:r>
          </a:p>
          <a:p>
            <a:pPr marL="342900" indent="-342900">
              <a:buFont typeface="Arial" panose="020B0604020202020204" pitchFamily="34" charset="0"/>
              <a:buChar char="•"/>
            </a:pPr>
            <a:r>
              <a:rPr lang="en-US" dirty="0">
                <a:latin typeface="Open Sans" pitchFamily="34" charset="0"/>
                <a:ea typeface="Open Sans" pitchFamily="34" charset="0"/>
                <a:cs typeface="Open Sans" pitchFamily="34" charset="0"/>
              </a:rPr>
              <a:t>Travel </a:t>
            </a:r>
            <a:r>
              <a:rPr lang="en-US" dirty="0" smtClean="0">
                <a:latin typeface="Open Sans" pitchFamily="34" charset="0"/>
                <a:ea typeface="Open Sans" pitchFamily="34" charset="0"/>
                <a:cs typeface="Open Sans" pitchFamily="34" charset="0"/>
              </a:rPr>
              <a:t>grant </a:t>
            </a:r>
            <a:r>
              <a:rPr lang="en-US" dirty="0">
                <a:latin typeface="Open Sans" pitchFamily="34" charset="0"/>
                <a:ea typeface="Open Sans" pitchFamily="34" charset="0"/>
                <a:cs typeface="Open Sans" pitchFamily="34" charset="0"/>
              </a:rPr>
              <a:t>for Fulbright Visiting Scholars already in the U.S. for short-term guest </a:t>
            </a:r>
            <a:r>
              <a:rPr lang="en-US" dirty="0" smtClean="0">
                <a:latin typeface="Open Sans" pitchFamily="34" charset="0"/>
                <a:ea typeface="Open Sans" pitchFamily="34" charset="0"/>
                <a:cs typeface="Open Sans" pitchFamily="34" charset="0"/>
              </a:rPr>
              <a:t>teaching</a:t>
            </a:r>
            <a:endParaRPr lang="en-US" sz="2000" dirty="0" smtClean="0"/>
          </a:p>
          <a:p>
            <a:pPr marL="342900" indent="-342900">
              <a:buFont typeface="Arial" panose="020B0604020202020204" pitchFamily="34" charset="0"/>
              <a:buChar char="•"/>
            </a:pPr>
            <a:r>
              <a:rPr lang="en-US" sz="2000" dirty="0" smtClean="0"/>
              <a:t>Meet </a:t>
            </a:r>
            <a:r>
              <a:rPr lang="en-US" sz="2000" dirty="0"/>
              <a:t>with faculty </a:t>
            </a:r>
            <a:r>
              <a:rPr lang="en-US" sz="2000" dirty="0" smtClean="0"/>
              <a:t>and students to </a:t>
            </a:r>
            <a:r>
              <a:rPr lang="en-US" sz="2000" dirty="0"/>
              <a:t>allow for an </a:t>
            </a:r>
            <a:r>
              <a:rPr lang="en-US" sz="2000" dirty="0" smtClean="0"/>
              <a:t>exchange of ideas</a:t>
            </a:r>
          </a:p>
          <a:p>
            <a:pPr marL="342900" indent="-342900">
              <a:buFont typeface="Arial" panose="020B0604020202020204" pitchFamily="34" charset="0"/>
              <a:buChar char="•"/>
            </a:pPr>
            <a:r>
              <a:rPr lang="en-US" sz="2000" dirty="0" smtClean="0"/>
              <a:t>Meet </a:t>
            </a:r>
            <a:r>
              <a:rPr lang="en-US" sz="2000" dirty="0"/>
              <a:t>with community organizations, professional, cultural or religious groups, K-12 schools and school districts that have a special interest in international relations. </a:t>
            </a:r>
            <a:endParaRPr lang="en-US" sz="2000" dirty="0" smtClean="0"/>
          </a:p>
          <a:p>
            <a:pPr marL="342900" indent="-342900">
              <a:buFont typeface="Arial" panose="020B0604020202020204" pitchFamily="34" charset="0"/>
              <a:buChar char="•"/>
            </a:pPr>
            <a:r>
              <a:rPr lang="en-US" sz="2000" dirty="0" smtClean="0"/>
              <a:t>View a list of 900+ scholars </a:t>
            </a:r>
            <a:r>
              <a:rPr lang="en-US" sz="2000" dirty="0"/>
              <a:t>in country at: </a:t>
            </a:r>
            <a:r>
              <a:rPr lang="en-US" sz="2000" dirty="0">
                <a:hlinkClick r:id="rId2"/>
              </a:rPr>
              <a:t>http://</a:t>
            </a:r>
            <a:r>
              <a:rPr lang="en-US" sz="2000" dirty="0" smtClean="0">
                <a:hlinkClick r:id="rId2"/>
              </a:rPr>
              <a:t>www.cies.org/fulbright-scholars</a:t>
            </a:r>
            <a:endParaRPr lang="en-US" sz="2000"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1800" dirty="0" smtClean="0"/>
          </a:p>
        </p:txBody>
      </p:sp>
      <p:sp>
        <p:nvSpPr>
          <p:cNvPr id="3" name="Text Placeholder 2"/>
          <p:cNvSpPr>
            <a:spLocks noGrp="1"/>
          </p:cNvSpPr>
          <p:nvPr>
            <p:ph type="body" sz="quarter" idx="11"/>
          </p:nvPr>
        </p:nvSpPr>
        <p:spPr>
          <a:xfrm>
            <a:off x="457200" y="838200"/>
            <a:ext cx="6324600" cy="603250"/>
          </a:xfrm>
        </p:spPr>
        <p:txBody>
          <a:bodyPr/>
          <a:lstStyle/>
          <a:p>
            <a:r>
              <a:rPr lang="en-US" dirty="0" smtClean="0"/>
              <a:t>Outreach Lecturing Fund (OLF)</a:t>
            </a:r>
            <a:endParaRPr lang="en-US" dirty="0"/>
          </a:p>
        </p:txBody>
      </p:sp>
      <p:sp>
        <p:nvSpPr>
          <p:cNvPr id="4" name="TextBox 3"/>
          <p:cNvSpPr txBox="1"/>
          <p:nvPr/>
        </p:nvSpPr>
        <p:spPr>
          <a:xfrm>
            <a:off x="381000" y="6135469"/>
            <a:ext cx="3886200" cy="523220"/>
          </a:xfrm>
          <a:prstGeom prst="rect">
            <a:avLst/>
          </a:prstGeom>
          <a:noFill/>
        </p:spPr>
        <p:txBody>
          <a:bodyPr wrap="square" rtlCol="0">
            <a:spAutoFit/>
          </a:bodyPr>
          <a:lstStyle/>
          <a:p>
            <a:r>
              <a:rPr lang="en-US" sz="1400" b="1" i="1" dirty="0" smtClean="0">
                <a:solidFill>
                  <a:srgbClr val="1B3A60"/>
                </a:solidFill>
                <a:ea typeface="Open Sans" pitchFamily="34" charset="0"/>
                <a:cs typeface="Open Sans" pitchFamily="34" charset="0"/>
              </a:rPr>
              <a:t>Sarah Causer, OLF Coordinator:</a:t>
            </a:r>
          </a:p>
          <a:p>
            <a:r>
              <a:rPr lang="en-US" sz="1400" i="1" dirty="0" smtClean="0">
                <a:solidFill>
                  <a:srgbClr val="1B3A60"/>
                </a:solidFill>
                <a:ea typeface="Open Sans" pitchFamily="34" charset="0"/>
                <a:cs typeface="Open Sans" pitchFamily="34" charset="0"/>
              </a:rPr>
              <a:t>olf@iie.org</a:t>
            </a:r>
            <a:endParaRPr lang="en-US" sz="1400" i="1" dirty="0"/>
          </a:p>
        </p:txBody>
      </p:sp>
    </p:spTree>
    <p:extLst>
      <p:ext uri="{BB962C8B-B14F-4D97-AF65-F5344CB8AC3E}">
        <p14:creationId xmlns:p14="http://schemas.microsoft.com/office/powerpoint/2010/main" val="2636790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685800"/>
            <a:ext cx="6477000" cy="914400"/>
          </a:xfrm>
        </p:spPr>
        <p:txBody>
          <a:bodyPr/>
          <a:lstStyle/>
          <a:p>
            <a:r>
              <a:rPr lang="en-US" dirty="0" smtClean="0"/>
              <a:t>Visiting Scholar Programs for Iraq, Lebanon and Palestinian Territories</a:t>
            </a:r>
            <a:endParaRPr lang="en-US" dirty="0"/>
          </a:p>
        </p:txBody>
      </p:sp>
      <p:sp>
        <p:nvSpPr>
          <p:cNvPr id="2" name="Rectangle 1"/>
          <p:cNvSpPr/>
          <p:nvPr/>
        </p:nvSpPr>
        <p:spPr>
          <a:xfrm>
            <a:off x="609600" y="2411611"/>
            <a:ext cx="8077200" cy="2092881"/>
          </a:xfrm>
          <a:prstGeom prst="rect">
            <a:avLst/>
          </a:prstGeom>
        </p:spPr>
        <p:txBody>
          <a:bodyPr wrap="square">
            <a:spAutoFit/>
          </a:bodyPr>
          <a:lstStyle/>
          <a:p>
            <a:pPr marL="285750" indent="-285750">
              <a:buClr>
                <a:srgbClr val="CF4E07"/>
              </a:buClr>
              <a:buFont typeface="Arial" panose="020B0604020202020204" pitchFamily="34" charset="0"/>
              <a:buChar char="•"/>
            </a:pPr>
            <a:r>
              <a:rPr lang="en-US" dirty="0" smtClean="0">
                <a:solidFill>
                  <a:schemeClr val="tx2"/>
                </a:solidFill>
                <a:latin typeface="Open Sans" pitchFamily="34" charset="0"/>
                <a:ea typeface="Open Sans" pitchFamily="34" charset="0"/>
                <a:cs typeface="Open Sans" pitchFamily="34" charset="0"/>
              </a:rPr>
              <a:t>Host cohorts of junior scholars in specific disciplines for faculty development, mentoring and cultural exchange</a:t>
            </a:r>
          </a:p>
          <a:p>
            <a:pPr marL="342900" indent="-3429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742950" lvl="1" indent="-285750">
              <a:buClr>
                <a:srgbClr val="CF4E07"/>
              </a:buClr>
              <a:buFont typeface="Arial" panose="020B0604020202020204" pitchFamily="34" charset="0"/>
              <a:buChar char="•"/>
            </a:pPr>
            <a:endParaRPr lang="en-US" sz="1000" b="1" dirty="0" smtClean="0">
              <a:solidFill>
                <a:schemeClr val="tx2"/>
              </a:solidFill>
              <a:latin typeface="Open Sans" pitchFamily="34" charset="0"/>
              <a:ea typeface="Open Sans" pitchFamily="34" charset="0"/>
              <a:cs typeface="Open Sans" pitchFamily="34" charset="0"/>
            </a:endParaRPr>
          </a:p>
          <a:p>
            <a:pPr marL="742950" lvl="1" indent="-285750">
              <a:buClr>
                <a:srgbClr val="CF4E07"/>
              </a:buClr>
              <a:buFont typeface="Arial" panose="020B0604020202020204" pitchFamily="34" charset="0"/>
              <a:buChar char="•"/>
            </a:pPr>
            <a:r>
              <a:rPr lang="en-US" b="1" dirty="0" smtClean="0">
                <a:solidFill>
                  <a:schemeClr val="tx2"/>
                </a:solidFill>
                <a:latin typeface="Open Sans" pitchFamily="34" charset="0"/>
                <a:ea typeface="Open Sans" pitchFamily="34" charset="0"/>
                <a:cs typeface="Open Sans" pitchFamily="34" charset="0"/>
              </a:rPr>
              <a:t>Visiting </a:t>
            </a:r>
            <a:r>
              <a:rPr lang="en-US" b="1" dirty="0">
                <a:solidFill>
                  <a:schemeClr val="tx2"/>
                </a:solidFill>
                <a:latin typeface="Open Sans" pitchFamily="34" charset="0"/>
                <a:ea typeface="Open Sans" pitchFamily="34" charset="0"/>
                <a:cs typeface="Open Sans" pitchFamily="34" charset="0"/>
              </a:rPr>
              <a:t>Scholar Program for </a:t>
            </a:r>
            <a:r>
              <a:rPr lang="en-US" b="1" dirty="0" smtClean="0">
                <a:solidFill>
                  <a:schemeClr val="tx2"/>
                </a:solidFill>
                <a:latin typeface="Open Sans" pitchFamily="34" charset="0"/>
                <a:ea typeface="Open Sans" pitchFamily="34" charset="0"/>
                <a:cs typeface="Open Sans" pitchFamily="34" charset="0"/>
              </a:rPr>
              <a:t>Iraq</a:t>
            </a:r>
            <a:r>
              <a:rPr lang="en-US" dirty="0" smtClean="0">
                <a:solidFill>
                  <a:srgbClr val="1B5187"/>
                </a:solidFill>
                <a:latin typeface="Open Sans" pitchFamily="34" charset="0"/>
                <a:ea typeface="Open Sans" pitchFamily="34" charset="0"/>
                <a:cs typeface="Open Sans" pitchFamily="34" charset="0"/>
              </a:rPr>
              <a:t>: </a:t>
            </a:r>
            <a:r>
              <a:rPr lang="en-US" dirty="0" smtClean="0">
                <a:solidFill>
                  <a:srgbClr val="E3452F"/>
                </a:solidFill>
                <a:latin typeface="Open Sans" pitchFamily="34" charset="0"/>
                <a:ea typeface="Open Sans" pitchFamily="34" charset="0"/>
                <a:cs typeface="Open Sans" pitchFamily="34" charset="0"/>
              </a:rPr>
              <a:t>DECEMBER 1</a:t>
            </a:r>
            <a:endParaRPr lang="en-US" b="1" dirty="0" smtClean="0">
              <a:solidFill>
                <a:srgbClr val="E3452F"/>
              </a:solidFill>
              <a:latin typeface="Open Sans" pitchFamily="34" charset="0"/>
              <a:ea typeface="Open Sans" pitchFamily="34" charset="0"/>
              <a:cs typeface="Open Sans" pitchFamily="34" charset="0"/>
            </a:endParaRPr>
          </a:p>
          <a:p>
            <a:pPr marL="742950" lvl="1" indent="-285750">
              <a:buClr>
                <a:srgbClr val="CF4E07"/>
              </a:buClr>
              <a:buFont typeface="Arial" panose="020B0604020202020204" pitchFamily="34" charset="0"/>
              <a:buChar char="•"/>
            </a:pPr>
            <a:endParaRPr lang="en-US" sz="1000" b="1" dirty="0">
              <a:solidFill>
                <a:srgbClr val="E3452F"/>
              </a:solidFill>
              <a:latin typeface="Open Sans" pitchFamily="34" charset="0"/>
              <a:ea typeface="Open Sans" pitchFamily="34" charset="0"/>
              <a:cs typeface="Open Sans" pitchFamily="34" charset="0"/>
            </a:endParaRPr>
          </a:p>
          <a:p>
            <a:pPr marL="742950" lvl="1" indent="-285750">
              <a:buClr>
                <a:srgbClr val="CF4E07"/>
              </a:buClr>
              <a:buFont typeface="Arial" panose="020B0604020202020204" pitchFamily="34" charset="0"/>
              <a:buChar char="•"/>
            </a:pPr>
            <a:r>
              <a:rPr lang="en-US" b="1" dirty="0" smtClean="0">
                <a:solidFill>
                  <a:schemeClr val="tx2"/>
                </a:solidFill>
                <a:latin typeface="Open Sans" pitchFamily="34" charset="0"/>
                <a:ea typeface="Open Sans" pitchFamily="34" charset="0"/>
                <a:cs typeface="Open Sans" pitchFamily="34" charset="0"/>
              </a:rPr>
              <a:t>Junior </a:t>
            </a:r>
            <a:r>
              <a:rPr lang="en-US" b="1" dirty="0">
                <a:solidFill>
                  <a:schemeClr val="tx2"/>
                </a:solidFill>
                <a:latin typeface="Open Sans" pitchFamily="34" charset="0"/>
                <a:ea typeface="Open Sans" pitchFamily="34" charset="0"/>
                <a:cs typeface="Open Sans" pitchFamily="34" charset="0"/>
              </a:rPr>
              <a:t>Faculty Development Program for </a:t>
            </a:r>
            <a:r>
              <a:rPr lang="en-US" b="1" dirty="0" smtClean="0">
                <a:solidFill>
                  <a:schemeClr val="tx2"/>
                </a:solidFill>
                <a:latin typeface="Open Sans" pitchFamily="34" charset="0"/>
                <a:ea typeface="Open Sans" pitchFamily="34" charset="0"/>
                <a:cs typeface="Open Sans" pitchFamily="34" charset="0"/>
              </a:rPr>
              <a:t>Lebanon</a:t>
            </a:r>
            <a:r>
              <a:rPr lang="en-US" dirty="0" smtClean="0">
                <a:solidFill>
                  <a:schemeClr val="tx2"/>
                </a:solidFill>
                <a:latin typeface="Open Sans" pitchFamily="34" charset="0"/>
                <a:ea typeface="Open Sans" pitchFamily="34" charset="0"/>
                <a:cs typeface="Open Sans" pitchFamily="34" charset="0"/>
              </a:rPr>
              <a:t>: </a:t>
            </a:r>
            <a:r>
              <a:rPr lang="en-US" dirty="0" smtClean="0">
                <a:solidFill>
                  <a:srgbClr val="E3452F"/>
                </a:solidFill>
                <a:latin typeface="Open Sans" pitchFamily="34" charset="0"/>
                <a:ea typeface="Open Sans" pitchFamily="34" charset="0"/>
                <a:cs typeface="Open Sans" pitchFamily="34" charset="0"/>
              </a:rPr>
              <a:t>DECEMBER 1</a:t>
            </a:r>
            <a:endParaRPr lang="en-US" b="1" dirty="0" smtClean="0">
              <a:solidFill>
                <a:srgbClr val="E3452F"/>
              </a:solidFill>
              <a:latin typeface="Open Sans" pitchFamily="34" charset="0"/>
              <a:ea typeface="Open Sans" pitchFamily="34" charset="0"/>
              <a:cs typeface="Open Sans" pitchFamily="34" charset="0"/>
            </a:endParaRPr>
          </a:p>
          <a:p>
            <a:pPr marL="742950" lvl="1" indent="-285750">
              <a:buClr>
                <a:srgbClr val="CF4E07"/>
              </a:buClr>
              <a:buFont typeface="Arial" panose="020B0604020202020204" pitchFamily="34" charset="0"/>
              <a:buChar char="•"/>
            </a:pPr>
            <a:endParaRPr lang="en-US" sz="1000" b="1" dirty="0">
              <a:solidFill>
                <a:srgbClr val="E3452F"/>
              </a:solidFill>
              <a:latin typeface="Open Sans" pitchFamily="34" charset="0"/>
              <a:ea typeface="Open Sans" pitchFamily="34" charset="0"/>
              <a:cs typeface="Open Sans" pitchFamily="34" charset="0"/>
            </a:endParaRPr>
          </a:p>
          <a:p>
            <a:pPr marL="800100" lvl="1" indent="-342900">
              <a:buClr>
                <a:srgbClr val="CF4E07"/>
              </a:buClr>
              <a:buFont typeface="Arial" pitchFamily="34" charset="0"/>
              <a:buChar char="•"/>
            </a:pPr>
            <a:r>
              <a:rPr lang="en-US" b="1" dirty="0" smtClean="0">
                <a:solidFill>
                  <a:schemeClr val="tx2"/>
                </a:solidFill>
                <a:latin typeface="Open Sans" pitchFamily="34" charset="0"/>
                <a:ea typeface="Open Sans" pitchFamily="34" charset="0"/>
                <a:cs typeface="Open Sans" pitchFamily="34" charset="0"/>
              </a:rPr>
              <a:t>Junior Faculty Development Program for Afghanistan</a:t>
            </a:r>
            <a:r>
              <a:rPr lang="en-US" dirty="0" smtClean="0">
                <a:solidFill>
                  <a:schemeClr val="tx2"/>
                </a:solidFill>
                <a:latin typeface="Open Sans" pitchFamily="34" charset="0"/>
                <a:ea typeface="Open Sans" pitchFamily="34" charset="0"/>
                <a:cs typeface="Open Sans" pitchFamily="34" charset="0"/>
              </a:rPr>
              <a:t>: </a:t>
            </a:r>
            <a:endParaRPr lang="en-US" dirty="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4031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838200"/>
            <a:ext cx="6858000" cy="603250"/>
          </a:xfrm>
        </p:spPr>
        <p:txBody>
          <a:bodyPr/>
          <a:lstStyle/>
          <a:p>
            <a:r>
              <a:rPr lang="en-US" sz="2800" dirty="0" smtClean="0"/>
              <a:t>Senator J. William Fulbright (1905-1995)</a:t>
            </a:r>
            <a:endParaRPr lang="en-US" sz="2800" dirty="0"/>
          </a:p>
        </p:txBody>
      </p:sp>
      <p:sp>
        <p:nvSpPr>
          <p:cNvPr id="6" name="TextBox 5"/>
          <p:cNvSpPr txBox="1"/>
          <p:nvPr/>
        </p:nvSpPr>
        <p:spPr>
          <a:xfrm>
            <a:off x="304800" y="2057400"/>
            <a:ext cx="8610600" cy="4791055"/>
          </a:xfrm>
          <a:prstGeom prst="rect">
            <a:avLst/>
          </a:prstGeom>
          <a:noFill/>
        </p:spPr>
        <p:txBody>
          <a:bodyPr wrap="square" numCol="2" spcCol="457200">
            <a:spAutoFit/>
          </a:bodyPr>
          <a:lstStyle/>
          <a:p>
            <a:pPr fontAlgn="auto">
              <a:spcBef>
                <a:spcPts val="0"/>
              </a:spcBef>
              <a:spcAft>
                <a:spcPts val="500"/>
              </a:spcAft>
              <a:defRPr/>
            </a:pPr>
            <a:endParaRPr lang="en-US" sz="1600" b="1" baseline="30000" dirty="0" smtClean="0">
              <a:solidFill>
                <a:srgbClr val="E3452F"/>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a:defRP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defRP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lgn="ctr">
              <a:defRPr/>
            </a:pPr>
            <a:r>
              <a:rPr lang="en-US" b="1" dirty="0" smtClean="0">
                <a:solidFill>
                  <a:srgbClr val="015696"/>
                </a:solidFill>
                <a:latin typeface="Century Schoolbook" pitchFamily="18" charset="0"/>
                <a:ea typeface="Open Sans" pitchFamily="34" charset="0"/>
                <a:cs typeface="Open Sans" pitchFamily="34" charset="0"/>
              </a:rPr>
              <a:t>“</a:t>
            </a:r>
            <a:r>
              <a:rPr lang="en-US" dirty="0" smtClean="0">
                <a:solidFill>
                  <a:srgbClr val="015696"/>
                </a:solidFill>
                <a:latin typeface="Century Schoolbook" pitchFamily="18" charset="0"/>
                <a:ea typeface="Open Sans" pitchFamily="34" charset="0"/>
                <a:cs typeface="Open Sans" pitchFamily="34" charset="0"/>
              </a:rPr>
              <a:t>International education exchange is the most significant current project designed to continue the process of humanizing mankind to the point, we would hope, that nations can learn to live in peace.”</a:t>
            </a:r>
          </a:p>
          <a:p>
            <a:pPr>
              <a:defRPr/>
            </a:pPr>
            <a:endParaRPr lang="en-US" sz="1600" b="1" dirty="0">
              <a:solidFill>
                <a:srgbClr val="015696"/>
              </a:solidFill>
              <a:latin typeface="Open Sans" pitchFamily="34" charset="0"/>
              <a:ea typeface="Open Sans" pitchFamily="34" charset="0"/>
              <a:cs typeface="Open Sans" pitchFamily="34" charset="0"/>
            </a:endParaRPr>
          </a:p>
          <a:p>
            <a:pPr>
              <a:defRPr/>
            </a:pPr>
            <a:endParaRPr lang="en-US" sz="1600" b="1" dirty="0">
              <a:solidFill>
                <a:srgbClr val="015696"/>
              </a:solidFill>
              <a:latin typeface="Open Sans" pitchFamily="34" charset="0"/>
              <a:ea typeface="Open Sans" pitchFamily="34" charset="0"/>
              <a:cs typeface="Open Sans" pitchFamily="34" charset="0"/>
            </a:endParaRPr>
          </a:p>
          <a:p>
            <a:pPr>
              <a:defRPr/>
            </a:pPr>
            <a:endParaRPr lang="en-US" sz="1600" b="1" dirty="0">
              <a:solidFill>
                <a:srgbClr val="015696"/>
              </a:solidFill>
              <a:latin typeface="Open Sans" pitchFamily="34" charset="0"/>
              <a:ea typeface="Open Sans" pitchFamily="34" charset="0"/>
              <a:cs typeface="Open Sans" pitchFamily="34" charset="0"/>
            </a:endParaRPr>
          </a:p>
          <a:p>
            <a:pPr marL="285750" indent="-285750">
              <a:buClr>
                <a:srgbClr val="E3452F"/>
              </a:buClr>
              <a:buFont typeface="Arial" panose="020B0604020202020204" pitchFamily="34" charset="0"/>
              <a:buChar char="•"/>
            </a:pPr>
            <a:r>
              <a:rPr lang="en-US" dirty="0" smtClean="0">
                <a:solidFill>
                  <a:srgbClr val="015696"/>
                </a:solidFill>
                <a:latin typeface="Open Sans" pitchFamily="34" charset="0"/>
                <a:ea typeface="Open Sans" pitchFamily="34" charset="0"/>
                <a:cs typeface="Open Sans" pitchFamily="34" charset="0"/>
              </a:rPr>
              <a:t>Established 1946</a:t>
            </a:r>
          </a:p>
          <a:p>
            <a:pPr marL="171450" indent="-171450">
              <a:buClr>
                <a:srgbClr val="E3452F"/>
              </a:buClr>
              <a:buFont typeface="Arial" panose="020B0604020202020204" pitchFamily="34" charset="0"/>
              <a:buChar char="•"/>
            </a:pPr>
            <a:endParaRPr lang="en-US" sz="1000" dirty="0" smtClean="0">
              <a:solidFill>
                <a:srgbClr val="015696"/>
              </a:solidFill>
              <a:latin typeface="Open Sans" pitchFamily="34" charset="0"/>
              <a:ea typeface="Open Sans" pitchFamily="34" charset="0"/>
              <a:cs typeface="Open Sans" pitchFamily="34" charset="0"/>
            </a:endParaRPr>
          </a:p>
          <a:p>
            <a:pPr marL="285750" indent="-285750">
              <a:buClr>
                <a:srgbClr val="E3452F"/>
              </a:buClr>
              <a:buFont typeface="Arial" panose="020B0604020202020204" pitchFamily="34" charset="0"/>
              <a:buChar char="•"/>
            </a:pPr>
            <a:r>
              <a:rPr lang="en-US" dirty="0" smtClean="0">
                <a:solidFill>
                  <a:srgbClr val="015696"/>
                </a:solidFill>
                <a:latin typeface="Open Sans" pitchFamily="34" charset="0"/>
                <a:ea typeface="Open Sans" pitchFamily="34" charset="0"/>
                <a:cs typeface="Open Sans" pitchFamily="34" charset="0"/>
              </a:rPr>
              <a:t>Sends </a:t>
            </a:r>
            <a:r>
              <a:rPr lang="en-US" dirty="0">
                <a:solidFill>
                  <a:srgbClr val="015696"/>
                </a:solidFill>
                <a:latin typeface="Open Sans" pitchFamily="34" charset="0"/>
                <a:ea typeface="Open Sans" pitchFamily="34" charset="0"/>
                <a:cs typeface="Open Sans" pitchFamily="34" charset="0"/>
              </a:rPr>
              <a:t>U.S. academics and professionals overseas and brings scholars and professionals from abroad to the U.S</a:t>
            </a:r>
            <a:r>
              <a:rPr lang="en-US" dirty="0" smtClean="0">
                <a:solidFill>
                  <a:srgbClr val="015696"/>
                </a:solidFill>
                <a:latin typeface="Open Sans" pitchFamily="34" charset="0"/>
                <a:ea typeface="Open Sans" pitchFamily="34" charset="0"/>
                <a:cs typeface="Open Sans" pitchFamily="34" charset="0"/>
              </a:rPr>
              <a:t>.</a:t>
            </a:r>
          </a:p>
          <a:p>
            <a:pPr marL="171450" indent="-171450">
              <a:buClr>
                <a:srgbClr val="E3452F"/>
              </a:buClr>
              <a:buFont typeface="Arial" panose="020B0604020202020204" pitchFamily="34" charset="0"/>
              <a:buChar char="•"/>
            </a:pPr>
            <a:endParaRPr lang="en-US" sz="1000" dirty="0">
              <a:solidFill>
                <a:srgbClr val="015696"/>
              </a:solidFill>
              <a:latin typeface="Open Sans" pitchFamily="34" charset="0"/>
              <a:ea typeface="Open Sans" pitchFamily="34" charset="0"/>
              <a:cs typeface="Open Sans" pitchFamily="34" charset="0"/>
            </a:endParaRPr>
          </a:p>
          <a:p>
            <a:pPr marL="285750" indent="-285750">
              <a:buClr>
                <a:srgbClr val="E3452F"/>
              </a:buClr>
              <a:buFont typeface="Arial" panose="020B0604020202020204" pitchFamily="34" charset="0"/>
              <a:buChar char="•"/>
            </a:pPr>
            <a:r>
              <a:rPr lang="en-US" dirty="0" smtClean="0">
                <a:solidFill>
                  <a:srgbClr val="015696"/>
                </a:solidFill>
                <a:latin typeface="Open Sans" pitchFamily="34" charset="0"/>
                <a:ea typeface="Open Sans" pitchFamily="34" charset="0"/>
                <a:cs typeface="Open Sans" pitchFamily="34" charset="0"/>
              </a:rPr>
              <a:t>Sponsored </a:t>
            </a:r>
            <a:r>
              <a:rPr lang="en-US" dirty="0">
                <a:solidFill>
                  <a:srgbClr val="015696"/>
                </a:solidFill>
                <a:latin typeface="Open Sans" pitchFamily="34" charset="0"/>
                <a:ea typeface="Open Sans" pitchFamily="34" charset="0"/>
                <a:cs typeface="Open Sans" pitchFamily="34" charset="0"/>
              </a:rPr>
              <a:t>by U.S. Department of State’s Bureau of Educational and Cultural </a:t>
            </a:r>
            <a:r>
              <a:rPr lang="en-US" dirty="0" smtClean="0">
                <a:solidFill>
                  <a:srgbClr val="015696"/>
                </a:solidFill>
                <a:latin typeface="Open Sans" pitchFamily="34" charset="0"/>
                <a:ea typeface="Open Sans" pitchFamily="34" charset="0"/>
                <a:cs typeface="Open Sans" pitchFamily="34" charset="0"/>
              </a:rPr>
              <a:t>Affairs</a:t>
            </a:r>
          </a:p>
          <a:p>
            <a:pPr marL="171450" indent="-171450">
              <a:buClr>
                <a:srgbClr val="E3452F"/>
              </a:buClr>
              <a:buFont typeface="Arial" panose="020B0604020202020204" pitchFamily="34" charset="0"/>
              <a:buChar char="•"/>
            </a:pPr>
            <a:endParaRPr lang="en-US" sz="1000" dirty="0">
              <a:solidFill>
                <a:srgbClr val="015696"/>
              </a:solidFill>
              <a:latin typeface="Open Sans" pitchFamily="34" charset="0"/>
              <a:ea typeface="Open Sans" pitchFamily="34" charset="0"/>
              <a:cs typeface="Open Sans" pitchFamily="34" charset="0"/>
            </a:endParaRPr>
          </a:p>
          <a:p>
            <a:pPr marL="285750" indent="-285750">
              <a:buClr>
                <a:srgbClr val="E3452F"/>
              </a:buClr>
              <a:buFont typeface="Arial" panose="020B0604020202020204" pitchFamily="34" charset="0"/>
              <a:buChar char="•"/>
            </a:pPr>
            <a:r>
              <a:rPr lang="en-US" dirty="0" smtClean="0">
                <a:solidFill>
                  <a:srgbClr val="015696"/>
                </a:solidFill>
                <a:latin typeface="Open Sans" pitchFamily="34" charset="0"/>
                <a:ea typeface="Open Sans" pitchFamily="34" charset="0"/>
                <a:cs typeface="Open Sans" pitchFamily="34" charset="0"/>
              </a:rPr>
              <a:t>Administered </a:t>
            </a:r>
            <a:r>
              <a:rPr lang="en-US" dirty="0">
                <a:solidFill>
                  <a:srgbClr val="015696"/>
                </a:solidFill>
                <a:latin typeface="Open Sans" pitchFamily="34" charset="0"/>
                <a:ea typeface="Open Sans" pitchFamily="34" charset="0"/>
                <a:cs typeface="Open Sans" pitchFamily="34" charset="0"/>
              </a:rPr>
              <a:t>by the Institute of International Education’s Council for International Exchange of Scholars (CIES)</a:t>
            </a:r>
          </a:p>
          <a:p>
            <a:pPr>
              <a:defRPr/>
            </a:pPr>
            <a:endParaRPr lang="en-US" sz="1600" b="1" dirty="0" smtClean="0">
              <a:solidFill>
                <a:srgbClr val="015696"/>
              </a:solidFill>
              <a:latin typeface="Open Sans" pitchFamily="34" charset="0"/>
              <a:ea typeface="Open Sans" pitchFamily="34" charset="0"/>
              <a:cs typeface="Open Sans" pitchFamily="34" charset="0"/>
            </a:endParaRPr>
          </a:p>
          <a:p>
            <a:pPr fontAlgn="auto">
              <a:spcBef>
                <a:spcPts val="0"/>
              </a:spcBef>
              <a:spcAft>
                <a:spcPts val="0"/>
              </a:spcAft>
              <a:defRPr/>
            </a:pPr>
            <a:endParaRPr lang="en-US" sz="1700" baseline="30000" dirty="0">
              <a:solidFill>
                <a:srgbClr val="595959"/>
              </a:solidFill>
              <a:latin typeface="Helvetica"/>
              <a:ea typeface="+mn-ea"/>
              <a:cs typeface="Helvetic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488" y="2113547"/>
            <a:ext cx="2131512" cy="1974453"/>
          </a:xfrm>
          <a:prstGeom prst="rect">
            <a:avLst/>
          </a:prstGeom>
        </p:spPr>
      </p:pic>
    </p:spTree>
    <p:extLst>
      <p:ext uri="{BB962C8B-B14F-4D97-AF65-F5344CB8AC3E}">
        <p14:creationId xmlns:p14="http://schemas.microsoft.com/office/powerpoint/2010/main" val="461015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8762" y="838200"/>
            <a:ext cx="6548438" cy="603250"/>
          </a:xfrm>
        </p:spPr>
        <p:txBody>
          <a:bodyPr/>
          <a:lstStyle/>
          <a:p>
            <a:r>
              <a:rPr lang="en-US" dirty="0" smtClean="0"/>
              <a:t>Other Fulbright Programs</a:t>
            </a:r>
            <a:endParaRPr lang="en-US" dirty="0"/>
          </a:p>
        </p:txBody>
      </p:sp>
      <p:sp>
        <p:nvSpPr>
          <p:cNvPr id="4" name="TextBox 3"/>
          <p:cNvSpPr txBox="1"/>
          <p:nvPr/>
        </p:nvSpPr>
        <p:spPr>
          <a:xfrm>
            <a:off x="533401" y="2020193"/>
            <a:ext cx="8229599" cy="4401205"/>
          </a:xfrm>
          <a:prstGeom prst="rect">
            <a:avLst/>
          </a:prstGeom>
          <a:noFill/>
        </p:spPr>
        <p:txBody>
          <a:bodyPr wrap="square" rtlCol="0">
            <a:spAutoFit/>
          </a:bodyPr>
          <a:lstStyle/>
          <a:p>
            <a:pPr>
              <a:buClr>
                <a:srgbClr val="CF4E07"/>
              </a:buClr>
            </a:pPr>
            <a:r>
              <a:rPr lang="en-US" sz="1600" b="1" dirty="0" smtClean="0">
                <a:solidFill>
                  <a:schemeClr val="tx2"/>
                </a:solidFill>
                <a:latin typeface="Open Sans" pitchFamily="34" charset="0"/>
                <a:ea typeface="Open Sans" pitchFamily="34" charset="0"/>
                <a:cs typeface="Open Sans" pitchFamily="34" charset="0"/>
              </a:rPr>
              <a:t>Fulbright </a:t>
            </a:r>
            <a:r>
              <a:rPr lang="en-US" sz="1600" b="1" dirty="0">
                <a:solidFill>
                  <a:schemeClr val="tx2"/>
                </a:solidFill>
                <a:latin typeface="Open Sans" pitchFamily="34" charset="0"/>
                <a:ea typeface="Open Sans" pitchFamily="34" charset="0"/>
                <a:cs typeface="Open Sans" pitchFamily="34" charset="0"/>
              </a:rPr>
              <a:t>U.S. Student Program </a:t>
            </a: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rPr>
              <a:t>For recent graduates, postgraduate candidates up through dissertation level  and developing professionals and artists to study and research abroad </a:t>
            </a: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rPr>
              <a:t>Administered by Institute of International </a:t>
            </a:r>
            <a:r>
              <a:rPr lang="en-US" sz="1600" dirty="0" smtClean="0">
                <a:solidFill>
                  <a:schemeClr val="tx2"/>
                </a:solidFill>
                <a:latin typeface="Open Sans" pitchFamily="34" charset="0"/>
                <a:ea typeface="Open Sans" pitchFamily="34" charset="0"/>
                <a:cs typeface="Open Sans" pitchFamily="34" charset="0"/>
              </a:rPr>
              <a:t>Education (IIE) </a:t>
            </a:r>
          </a:p>
          <a:p>
            <a:pPr marL="342900" indent="-342900">
              <a:buClr>
                <a:srgbClr val="CF4E07"/>
              </a:buClr>
              <a:buFont typeface="Arial" pitchFamily="34" charset="0"/>
              <a:buChar char="•"/>
            </a:pPr>
            <a:r>
              <a:rPr lang="en-US" sz="1600" dirty="0" smtClean="0">
                <a:solidFill>
                  <a:schemeClr val="tx2"/>
                </a:solidFill>
                <a:latin typeface="Open Sans" pitchFamily="34" charset="0"/>
                <a:ea typeface="Open Sans" pitchFamily="34" charset="0"/>
                <a:cs typeface="Open Sans" pitchFamily="34" charset="0"/>
                <a:hlinkClick r:id="rId2"/>
              </a:rPr>
              <a:t>Fulbright U. S. Student Program</a:t>
            </a:r>
            <a:endParaRPr lang="en-US" sz="1600" dirty="0">
              <a:solidFill>
                <a:schemeClr val="tx2"/>
              </a:solidFill>
              <a:latin typeface="Open Sans" pitchFamily="34" charset="0"/>
              <a:ea typeface="Open Sans" pitchFamily="34" charset="0"/>
              <a:cs typeface="Open Sans" pitchFamily="34" charset="0"/>
            </a:endParaRPr>
          </a:p>
          <a:p>
            <a:pPr>
              <a:buClr>
                <a:srgbClr val="CF4E07"/>
              </a:buClr>
            </a:pPr>
            <a:endParaRPr lang="en-US" sz="1000" b="1" dirty="0">
              <a:solidFill>
                <a:schemeClr val="tx2"/>
              </a:solidFill>
              <a:latin typeface="Open Sans" pitchFamily="34" charset="0"/>
              <a:ea typeface="Open Sans" pitchFamily="34" charset="0"/>
              <a:cs typeface="Open Sans" pitchFamily="34" charset="0"/>
            </a:endParaRPr>
          </a:p>
          <a:p>
            <a:pPr>
              <a:buClr>
                <a:srgbClr val="CF4E07"/>
              </a:buClr>
            </a:pPr>
            <a:r>
              <a:rPr lang="en-US" sz="1600" b="1" dirty="0" smtClean="0">
                <a:solidFill>
                  <a:schemeClr val="tx2"/>
                </a:solidFill>
                <a:latin typeface="Open Sans" pitchFamily="34" charset="0"/>
                <a:ea typeface="Open Sans" pitchFamily="34" charset="0"/>
                <a:cs typeface="Open Sans" pitchFamily="34" charset="0"/>
              </a:rPr>
              <a:t>Fulbright </a:t>
            </a:r>
            <a:r>
              <a:rPr lang="en-US" sz="1600" b="1" dirty="0">
                <a:solidFill>
                  <a:schemeClr val="tx2"/>
                </a:solidFill>
                <a:latin typeface="Open Sans" pitchFamily="34" charset="0"/>
                <a:ea typeface="Open Sans" pitchFamily="34" charset="0"/>
                <a:cs typeface="Open Sans" pitchFamily="34" charset="0"/>
              </a:rPr>
              <a:t>Distinguished Awards in Teaching </a:t>
            </a:r>
            <a:r>
              <a:rPr lang="en-US" sz="1600" b="1" dirty="0" smtClean="0">
                <a:solidFill>
                  <a:schemeClr val="tx2"/>
                </a:solidFill>
                <a:latin typeface="Open Sans" pitchFamily="34" charset="0"/>
                <a:ea typeface="Open Sans" pitchFamily="34" charset="0"/>
                <a:cs typeface="Open Sans" pitchFamily="34" charset="0"/>
              </a:rPr>
              <a:t>Program</a:t>
            </a:r>
          </a:p>
          <a:p>
            <a:pPr marL="342900" indent="-342900">
              <a:buClr>
                <a:srgbClr val="CF4E07"/>
              </a:buClr>
              <a:buFont typeface="Arial" pitchFamily="34" charset="0"/>
              <a:buChar char="•"/>
            </a:pPr>
            <a:r>
              <a:rPr lang="en-US" sz="1600" dirty="0" smtClean="0">
                <a:solidFill>
                  <a:schemeClr val="tx2"/>
                </a:solidFill>
                <a:latin typeface="Open Sans" pitchFamily="34" charset="0"/>
                <a:ea typeface="Open Sans" pitchFamily="34" charset="0"/>
                <a:cs typeface="Open Sans" pitchFamily="34" charset="0"/>
              </a:rPr>
              <a:t>Principally </a:t>
            </a:r>
            <a:r>
              <a:rPr lang="en-US" sz="1600" dirty="0">
                <a:solidFill>
                  <a:schemeClr val="tx2"/>
                </a:solidFill>
                <a:latin typeface="Open Sans" pitchFamily="34" charset="0"/>
                <a:ea typeface="Open Sans" pitchFamily="34" charset="0"/>
                <a:cs typeface="Open Sans" pitchFamily="34" charset="0"/>
              </a:rPr>
              <a:t>for primary- and </a:t>
            </a:r>
            <a:r>
              <a:rPr lang="en-US" sz="1600" dirty="0" smtClean="0">
                <a:solidFill>
                  <a:schemeClr val="tx2"/>
                </a:solidFill>
                <a:latin typeface="Open Sans" pitchFamily="34" charset="0"/>
                <a:ea typeface="Open Sans" pitchFamily="34" charset="0"/>
                <a:cs typeface="Open Sans" pitchFamily="34" charset="0"/>
              </a:rPr>
              <a:t>secondary-level </a:t>
            </a:r>
            <a:r>
              <a:rPr lang="en-US" sz="1600" dirty="0">
                <a:solidFill>
                  <a:schemeClr val="tx2"/>
                </a:solidFill>
                <a:latin typeface="Open Sans" pitchFamily="34" charset="0"/>
                <a:ea typeface="Open Sans" pitchFamily="34" charset="0"/>
                <a:cs typeface="Open Sans" pitchFamily="34" charset="0"/>
              </a:rPr>
              <a:t>educators</a:t>
            </a: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rPr>
              <a:t>Administered by Institute of International Education, </a:t>
            </a:r>
            <a:r>
              <a:rPr lang="en-US" sz="1600" dirty="0" smtClean="0">
                <a:solidFill>
                  <a:schemeClr val="tx2"/>
                </a:solidFill>
                <a:latin typeface="Open Sans" pitchFamily="34" charset="0"/>
                <a:ea typeface="Open Sans" pitchFamily="34" charset="0"/>
                <a:cs typeface="Open Sans" pitchFamily="34" charset="0"/>
              </a:rPr>
              <a:t>IIE/DC:</a:t>
            </a:r>
          </a:p>
          <a:p>
            <a:pPr marL="342900" indent="-342900">
              <a:buClr>
                <a:srgbClr val="CF4E07"/>
              </a:buClr>
              <a:buFont typeface="Arial" pitchFamily="34" charset="0"/>
              <a:buChar char="•"/>
            </a:pPr>
            <a:r>
              <a:rPr lang="en-US" sz="1600" dirty="0" smtClean="0">
                <a:solidFill>
                  <a:schemeClr val="tx2"/>
                </a:solidFill>
                <a:latin typeface="Open Sans" pitchFamily="34" charset="0"/>
                <a:ea typeface="Open Sans" pitchFamily="34" charset="0"/>
                <a:cs typeface="Open Sans" pitchFamily="34" charset="0"/>
                <a:hlinkClick r:id="rId3"/>
              </a:rPr>
              <a:t>Fulbright Distinguished Awards in Teaching</a:t>
            </a:r>
            <a:endParaRPr lang="en-US" sz="1600" dirty="0">
              <a:solidFill>
                <a:schemeClr val="tx2"/>
              </a:solidFill>
              <a:latin typeface="Open Sans" pitchFamily="34" charset="0"/>
              <a:ea typeface="Open Sans" pitchFamily="34" charset="0"/>
              <a:cs typeface="Open Sans" pitchFamily="34" charset="0"/>
            </a:endParaRPr>
          </a:p>
          <a:p>
            <a:pPr>
              <a:buClr>
                <a:srgbClr val="CF4E07"/>
              </a:buClr>
            </a:pPr>
            <a:endParaRPr lang="en-US" sz="1000" dirty="0">
              <a:solidFill>
                <a:schemeClr val="tx2"/>
              </a:solidFill>
              <a:latin typeface="Open Sans" pitchFamily="34" charset="0"/>
              <a:ea typeface="Open Sans" pitchFamily="34" charset="0"/>
              <a:cs typeface="Open Sans" pitchFamily="34" charset="0"/>
            </a:endParaRPr>
          </a:p>
          <a:p>
            <a:pPr>
              <a:buClr>
                <a:srgbClr val="CF4E07"/>
              </a:buClr>
            </a:pPr>
            <a:r>
              <a:rPr lang="en-US" sz="1600" b="1" dirty="0">
                <a:solidFill>
                  <a:schemeClr val="tx2"/>
                </a:solidFill>
                <a:latin typeface="Open Sans" pitchFamily="34" charset="0"/>
                <a:ea typeface="Open Sans" pitchFamily="34" charset="0"/>
                <a:cs typeface="Open Sans" pitchFamily="34" charset="0"/>
              </a:rPr>
              <a:t>Fulbright-Hays Awards</a:t>
            </a: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rPr>
              <a:t>For faculty research, group projects and seminars abroad in certain social sciences and humanities fields</a:t>
            </a: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rPr>
              <a:t>Administered by the International Education and Graduate Programs Service of the U.S. Department of </a:t>
            </a:r>
            <a:r>
              <a:rPr lang="en-US" sz="1600" dirty="0" smtClean="0">
                <a:solidFill>
                  <a:schemeClr val="tx2"/>
                </a:solidFill>
                <a:latin typeface="Open Sans" pitchFamily="34" charset="0"/>
                <a:ea typeface="Open Sans" pitchFamily="34" charset="0"/>
                <a:cs typeface="Open Sans" pitchFamily="34" charset="0"/>
              </a:rPr>
              <a:t>Education</a:t>
            </a:r>
            <a:r>
              <a:rPr lang="en-US" sz="1600" dirty="0">
                <a:solidFill>
                  <a:schemeClr val="tx2"/>
                </a:solidFill>
                <a:latin typeface="Open Sans" pitchFamily="34" charset="0"/>
                <a:ea typeface="Open Sans" pitchFamily="34" charset="0"/>
                <a:cs typeface="Open Sans" pitchFamily="34" charset="0"/>
              </a:rPr>
              <a:t>: </a:t>
            </a:r>
            <a:endParaRPr lang="en-US" sz="16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1600" dirty="0">
                <a:solidFill>
                  <a:schemeClr val="tx2"/>
                </a:solidFill>
                <a:latin typeface="Open Sans" pitchFamily="34" charset="0"/>
                <a:ea typeface="Open Sans" pitchFamily="34" charset="0"/>
                <a:cs typeface="Open Sans" pitchFamily="34" charset="0"/>
                <a:hlinkClick r:id="rId4"/>
              </a:rPr>
              <a:t>F</a:t>
            </a:r>
            <a:r>
              <a:rPr lang="en-US" sz="1600" dirty="0" smtClean="0">
                <a:solidFill>
                  <a:schemeClr val="tx2"/>
                </a:solidFill>
                <a:latin typeface="Open Sans" pitchFamily="34" charset="0"/>
                <a:ea typeface="Open Sans" pitchFamily="34" charset="0"/>
                <a:cs typeface="Open Sans" pitchFamily="34" charset="0"/>
                <a:hlinkClick r:id="rId4"/>
              </a:rPr>
              <a:t>ulbright-Hays Program</a:t>
            </a:r>
            <a:endParaRPr lang="en-US" sz="16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endParaRPr lang="en-US" sz="20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3482312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14362" y="838200"/>
            <a:ext cx="6548438" cy="603250"/>
          </a:xfrm>
        </p:spPr>
        <p:txBody>
          <a:bodyPr/>
          <a:lstStyle/>
          <a:p>
            <a:r>
              <a:rPr lang="en-US" dirty="0" smtClean="0"/>
              <a:t>Contacts</a:t>
            </a:r>
            <a:endParaRPr lang="en-US" dirty="0"/>
          </a:p>
        </p:txBody>
      </p:sp>
      <p:sp>
        <p:nvSpPr>
          <p:cNvPr id="4" name="TextBox 3"/>
          <p:cNvSpPr txBox="1"/>
          <p:nvPr/>
        </p:nvSpPr>
        <p:spPr>
          <a:xfrm>
            <a:off x="1600200" y="3129677"/>
            <a:ext cx="5638799" cy="2585323"/>
          </a:xfrm>
          <a:prstGeom prst="rect">
            <a:avLst/>
          </a:prstGeom>
          <a:noFill/>
        </p:spPr>
        <p:txBody>
          <a:bodyPr wrap="square" rtlCol="0">
            <a:spAutoFit/>
          </a:bodyPr>
          <a:lstStyle/>
          <a:p>
            <a:pPr marL="342900"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Alisha Scott, Program Officer (WHA/AF)</a:t>
            </a:r>
          </a:p>
          <a:p>
            <a:pPr marL="800100" lvl="1"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hlinkClick r:id="rId2"/>
              </a:rPr>
              <a:t>ascott@iie.org</a:t>
            </a:r>
            <a:r>
              <a:rPr lang="en-US" sz="2200" dirty="0" smtClean="0">
                <a:solidFill>
                  <a:schemeClr val="tx2"/>
                </a:solidFill>
                <a:latin typeface="Open Sans" pitchFamily="34" charset="0"/>
                <a:ea typeface="Open Sans" pitchFamily="34" charset="0"/>
                <a:cs typeface="Open Sans" pitchFamily="34" charset="0"/>
              </a:rPr>
              <a:t>; 202-686-4016</a:t>
            </a:r>
          </a:p>
          <a:p>
            <a:pPr marL="342900" indent="-3429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342900" indent="-3429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General Inquiries: </a:t>
            </a:r>
            <a:r>
              <a:rPr lang="en-US" sz="2200" dirty="0" smtClean="0">
                <a:solidFill>
                  <a:schemeClr val="tx2"/>
                </a:solidFill>
                <a:latin typeface="Open Sans" pitchFamily="34" charset="0"/>
                <a:ea typeface="Open Sans" pitchFamily="34" charset="0"/>
                <a:cs typeface="Open Sans" pitchFamily="34" charset="0"/>
                <a:hlinkClick r:id="rId3"/>
              </a:rPr>
              <a:t>scholars@iie.org</a:t>
            </a:r>
            <a:endParaRPr lang="en-US" sz="2200" dirty="0">
              <a:solidFill>
                <a:schemeClr val="tx2"/>
              </a:solidFill>
              <a:latin typeface="Open Sans" pitchFamily="34" charset="0"/>
              <a:ea typeface="Open Sans" pitchFamily="34" charset="0"/>
              <a:cs typeface="Open Sans" pitchFamily="34" charset="0"/>
            </a:endParaRPr>
          </a:p>
          <a:p>
            <a:pPr lvl="1">
              <a:buClr>
                <a:srgbClr val="CF4E07"/>
              </a:buClr>
            </a:pPr>
            <a:endParaRPr lang="en-US" sz="1000" dirty="0" smtClean="0">
              <a:solidFill>
                <a:schemeClr val="tx2"/>
              </a:solidFill>
              <a:latin typeface="Open Sans" pitchFamily="34" charset="0"/>
              <a:ea typeface="Open Sans" pitchFamily="34" charset="0"/>
              <a:cs typeface="Open Sans" pitchFamily="34" charset="0"/>
            </a:endParaRPr>
          </a:p>
          <a:p>
            <a:pPr>
              <a:buClr>
                <a:srgbClr val="CF4E07"/>
              </a:buClr>
            </a:pPr>
            <a:endParaRPr lang="en-US" sz="2200" b="1" dirty="0">
              <a:solidFill>
                <a:schemeClr val="tx2"/>
              </a:solidFill>
              <a:latin typeface="Open Sans Semibold" pitchFamily="34" charset="0"/>
              <a:ea typeface="Open Sans Semibold" pitchFamily="34" charset="0"/>
              <a:cs typeface="Open Sans Semibold" pitchFamily="34" charset="0"/>
            </a:endParaRPr>
          </a:p>
          <a:p>
            <a:pPr algn="ctr">
              <a:buClr>
                <a:srgbClr val="CF4E07"/>
              </a:buClr>
            </a:pPr>
            <a:r>
              <a:rPr lang="en-US" sz="3200" b="1" dirty="0" smtClean="0">
                <a:solidFill>
                  <a:schemeClr val="tx2"/>
                </a:solidFill>
                <a:latin typeface="Open Sans Semibold" pitchFamily="34" charset="0"/>
                <a:ea typeface="Open Sans Semibold" pitchFamily="34" charset="0"/>
                <a:cs typeface="Open Sans Semibold" pitchFamily="34" charset="0"/>
              </a:rPr>
              <a:t>THANK YOU!</a:t>
            </a:r>
            <a:endParaRPr lang="en-US" sz="3200" b="1" dirty="0">
              <a:solidFill>
                <a:schemeClr val="tx2"/>
              </a:solidFill>
              <a:latin typeface="Open Sans Semibold" pitchFamily="34" charset="0"/>
              <a:ea typeface="Open Sans Semibold" pitchFamily="34" charset="0"/>
              <a:cs typeface="Open Sans Semibold" pitchFamily="34" charset="0"/>
            </a:endParaRPr>
          </a:p>
          <a:p>
            <a:pPr marL="342900" indent="-342900">
              <a:buClr>
                <a:srgbClr val="CF4E07"/>
              </a:buClr>
              <a:buFont typeface="Arial" pitchFamily="34" charset="0"/>
              <a:buChar char="•"/>
            </a:pPr>
            <a:endParaRPr lang="en-US" sz="2200" b="1" dirty="0">
              <a:solidFill>
                <a:schemeClr val="tx2"/>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548690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6362" y="838200"/>
            <a:ext cx="5100638" cy="603250"/>
          </a:xfrm>
        </p:spPr>
        <p:txBody>
          <a:bodyPr/>
          <a:lstStyle/>
          <a:p>
            <a:r>
              <a:rPr lang="en-US" sz="3000" dirty="0" smtClean="0"/>
              <a:t>Presentation Overview</a:t>
            </a:r>
            <a:endParaRPr lang="en-US" sz="3000" dirty="0"/>
          </a:p>
        </p:txBody>
      </p:sp>
      <p:sp>
        <p:nvSpPr>
          <p:cNvPr id="4" name="Text Placeholder 3"/>
          <p:cNvSpPr txBox="1">
            <a:spLocks noGrp="1"/>
          </p:cNvSpPr>
          <p:nvPr>
            <p:ph type="body" sz="quarter" idx="10"/>
          </p:nvPr>
        </p:nvSpPr>
        <p:spPr>
          <a:xfrm>
            <a:off x="1219200" y="2590800"/>
            <a:ext cx="6934200" cy="2542234"/>
          </a:xfrm>
          <a:prstGeom prst="rect">
            <a:avLst/>
          </a:prstGeom>
          <a:noFill/>
        </p:spPr>
        <p:txBody>
          <a:bodyPr wrap="square" rtlCol="0">
            <a:spAutoFit/>
          </a:bodyPr>
          <a:lstStyle/>
          <a:p>
            <a:pPr marL="457200" indent="-4572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Introduction</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2200" dirty="0">
                <a:solidFill>
                  <a:schemeClr val="tx2"/>
                </a:solidFill>
                <a:latin typeface="Open Sans" pitchFamily="34" charset="0"/>
                <a:ea typeface="Open Sans" pitchFamily="34" charset="0"/>
                <a:cs typeface="Open Sans" pitchFamily="34" charset="0"/>
              </a:rPr>
              <a:t>How to </a:t>
            </a:r>
            <a:r>
              <a:rPr lang="en-US" sz="2200" dirty="0" smtClean="0">
                <a:solidFill>
                  <a:schemeClr val="tx2"/>
                </a:solidFill>
                <a:latin typeface="Open Sans" pitchFamily="34" charset="0"/>
                <a:ea typeface="Open Sans" pitchFamily="34" charset="0"/>
                <a:cs typeface="Open Sans" pitchFamily="34" charset="0"/>
              </a:rPr>
              <a:t>apply </a:t>
            </a:r>
            <a:r>
              <a:rPr lang="en-US" sz="2200" dirty="0">
                <a:solidFill>
                  <a:schemeClr val="tx2"/>
                </a:solidFill>
                <a:latin typeface="Open Sans" pitchFamily="34" charset="0"/>
                <a:ea typeface="Open Sans" pitchFamily="34" charset="0"/>
                <a:cs typeface="Open Sans" pitchFamily="34" charset="0"/>
              </a:rPr>
              <a:t>for Fulbright Scholar grants</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Additional </a:t>
            </a:r>
            <a:r>
              <a:rPr lang="en-US" sz="2200" dirty="0">
                <a:solidFill>
                  <a:schemeClr val="tx2"/>
                </a:solidFill>
                <a:latin typeface="Open Sans" pitchFamily="34" charset="0"/>
                <a:ea typeface="Open Sans" pitchFamily="34" charset="0"/>
                <a:cs typeface="Open Sans" pitchFamily="34" charset="0"/>
              </a:rPr>
              <a:t>Fulbright Scholar opportunities for </a:t>
            </a:r>
            <a:r>
              <a:rPr lang="en-US" sz="2200" dirty="0" smtClean="0">
                <a:solidFill>
                  <a:schemeClr val="tx2"/>
                </a:solidFill>
                <a:latin typeface="Open Sans" pitchFamily="34" charset="0"/>
                <a:ea typeface="Open Sans" pitchFamily="34" charset="0"/>
                <a:cs typeface="Open Sans" pitchFamily="34" charset="0"/>
              </a:rPr>
              <a:t>U.S</a:t>
            </a:r>
            <a:r>
              <a:rPr lang="en-US" sz="2200" dirty="0">
                <a:solidFill>
                  <a:schemeClr val="tx2"/>
                </a:solidFill>
                <a:latin typeface="Open Sans" pitchFamily="34" charset="0"/>
                <a:ea typeface="Open Sans" pitchFamily="34" charset="0"/>
                <a:cs typeface="Open Sans" pitchFamily="34" charset="0"/>
              </a:rPr>
              <a:t>. faculty and professionals</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Fulbright </a:t>
            </a:r>
            <a:r>
              <a:rPr lang="en-US" sz="2200" dirty="0">
                <a:solidFill>
                  <a:schemeClr val="tx2"/>
                </a:solidFill>
                <a:latin typeface="Open Sans" pitchFamily="34" charset="0"/>
                <a:ea typeface="Open Sans" pitchFamily="34" charset="0"/>
                <a:cs typeface="Open Sans" pitchFamily="34" charset="0"/>
              </a:rPr>
              <a:t>Visiting Scholar opportunities</a:t>
            </a:r>
          </a:p>
        </p:txBody>
      </p:sp>
    </p:spTree>
    <p:extLst>
      <p:ext uri="{BB962C8B-B14F-4D97-AF65-F5344CB8AC3E}">
        <p14:creationId xmlns:p14="http://schemas.microsoft.com/office/powerpoint/2010/main" val="390135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95600" y="914400"/>
            <a:ext cx="3729038" cy="450850"/>
          </a:xfrm>
        </p:spPr>
        <p:txBody>
          <a:bodyPr/>
          <a:lstStyle/>
          <a:p>
            <a:r>
              <a:rPr lang="en-US" sz="3000" dirty="0" smtClean="0"/>
              <a:t>Eligibility</a:t>
            </a:r>
            <a:endParaRPr lang="en-US" sz="3000" dirty="0"/>
          </a:p>
        </p:txBody>
      </p:sp>
      <p:sp>
        <p:nvSpPr>
          <p:cNvPr id="4" name="Text Placeholder 3"/>
          <p:cNvSpPr txBox="1">
            <a:spLocks noGrp="1"/>
          </p:cNvSpPr>
          <p:nvPr>
            <p:ph type="body" sz="quarter" idx="10"/>
          </p:nvPr>
        </p:nvSpPr>
        <p:spPr>
          <a:xfrm>
            <a:off x="912312" y="2294013"/>
            <a:ext cx="7850688" cy="3268587"/>
          </a:xfrm>
          <a:prstGeom prst="rect">
            <a:avLst/>
          </a:prstGeom>
          <a:noFill/>
        </p:spPr>
        <p:txBody>
          <a:bodyPr wrap="square" rtlCol="0">
            <a:spAutoFit/>
          </a:bodyPr>
          <a:lstStyle/>
          <a:p>
            <a:pPr marL="457200" indent="-457200">
              <a:buClr>
                <a:srgbClr val="CF4E07"/>
              </a:buClr>
              <a:buFont typeface="Arial" pitchFamily="34" charset="0"/>
              <a:buChar char="•"/>
            </a:pPr>
            <a:r>
              <a:rPr lang="en-US" sz="1800" dirty="0" smtClean="0">
                <a:solidFill>
                  <a:schemeClr val="tx2"/>
                </a:solidFill>
                <a:latin typeface="Open Sans" pitchFamily="34" charset="0"/>
                <a:ea typeface="Open Sans" pitchFamily="34" charset="0"/>
                <a:cs typeface="Open Sans" pitchFamily="34" charset="0"/>
              </a:rPr>
              <a:t>U.S</a:t>
            </a:r>
            <a:r>
              <a:rPr lang="en-US" sz="1800" dirty="0">
                <a:solidFill>
                  <a:schemeClr val="tx2"/>
                </a:solidFill>
                <a:latin typeface="Open Sans" pitchFamily="34" charset="0"/>
                <a:ea typeface="Open Sans" pitchFamily="34" charset="0"/>
                <a:cs typeface="Open Sans" pitchFamily="34" charset="0"/>
              </a:rPr>
              <a:t>. </a:t>
            </a:r>
            <a:r>
              <a:rPr lang="en-US" sz="1800" dirty="0" smtClean="0">
                <a:solidFill>
                  <a:schemeClr val="tx2"/>
                </a:solidFill>
                <a:latin typeface="Open Sans" pitchFamily="34" charset="0"/>
                <a:ea typeface="Open Sans" pitchFamily="34" charset="0"/>
                <a:cs typeface="Open Sans" pitchFamily="34" charset="0"/>
              </a:rPr>
              <a:t>citizenship</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1800" dirty="0">
                <a:solidFill>
                  <a:schemeClr val="tx2"/>
                </a:solidFill>
                <a:latin typeface="Open Sans" pitchFamily="34" charset="0"/>
                <a:ea typeface="Open Sans" pitchFamily="34" charset="0"/>
                <a:cs typeface="Open Sans" pitchFamily="34" charset="0"/>
              </a:rPr>
              <a:t>A Ph.D. or </a:t>
            </a:r>
            <a:r>
              <a:rPr lang="en-US" sz="1800" dirty="0" smtClean="0">
                <a:solidFill>
                  <a:schemeClr val="tx2"/>
                </a:solidFill>
                <a:latin typeface="Open Sans" pitchFamily="34" charset="0"/>
                <a:ea typeface="Open Sans" pitchFamily="34" charset="0"/>
                <a:cs typeface="Open Sans" pitchFamily="34" charset="0"/>
              </a:rPr>
              <a:t>professional/terminal </a:t>
            </a:r>
            <a:r>
              <a:rPr lang="en-US" sz="1800" dirty="0">
                <a:solidFill>
                  <a:schemeClr val="tx2"/>
                </a:solidFill>
                <a:latin typeface="Open Sans" pitchFamily="34" charset="0"/>
                <a:ea typeface="Open Sans" pitchFamily="34" charset="0"/>
                <a:cs typeface="Open Sans" pitchFamily="34" charset="0"/>
              </a:rPr>
              <a:t>degree </a:t>
            </a:r>
            <a:endParaRPr lang="en-US" sz="18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1800" dirty="0">
                <a:solidFill>
                  <a:schemeClr val="tx2"/>
                </a:solidFill>
                <a:latin typeface="Open Sans" pitchFamily="34" charset="0"/>
                <a:ea typeface="Open Sans" pitchFamily="34" charset="0"/>
                <a:cs typeface="Open Sans" pitchFamily="34" charset="0"/>
              </a:rPr>
              <a:t>Professionals and artists outside </a:t>
            </a:r>
            <a:r>
              <a:rPr lang="en-US" sz="1800" dirty="0" smtClean="0">
                <a:solidFill>
                  <a:schemeClr val="tx2"/>
                </a:solidFill>
                <a:latin typeface="Open Sans" pitchFamily="34" charset="0"/>
                <a:ea typeface="Open Sans" pitchFamily="34" charset="0"/>
                <a:cs typeface="Open Sans" pitchFamily="34" charset="0"/>
              </a:rPr>
              <a:t>academia - recognized </a:t>
            </a:r>
            <a:r>
              <a:rPr lang="en-US" sz="1800" dirty="0">
                <a:solidFill>
                  <a:schemeClr val="tx2"/>
                </a:solidFill>
                <a:latin typeface="Open Sans" pitchFamily="34" charset="0"/>
                <a:ea typeface="Open Sans" pitchFamily="34" charset="0"/>
                <a:cs typeface="Open Sans" pitchFamily="34" charset="0"/>
              </a:rPr>
              <a:t>professional standing and substantial </a:t>
            </a:r>
            <a:r>
              <a:rPr lang="en-US" sz="1800" dirty="0" smtClean="0">
                <a:solidFill>
                  <a:schemeClr val="tx2"/>
                </a:solidFill>
                <a:latin typeface="Open Sans" pitchFamily="34" charset="0"/>
                <a:ea typeface="Open Sans" pitchFamily="34" charset="0"/>
                <a:cs typeface="Open Sans" pitchFamily="34" charset="0"/>
              </a:rPr>
              <a:t>accomplishments</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1800" dirty="0">
                <a:solidFill>
                  <a:schemeClr val="tx2"/>
                </a:solidFill>
                <a:latin typeface="Open Sans" pitchFamily="34" charset="0"/>
                <a:ea typeface="Open Sans" pitchFamily="34" charset="0"/>
                <a:cs typeface="Open Sans" pitchFamily="34" charset="0"/>
              </a:rPr>
              <a:t>Teaching experience as required by award</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sz="1800" dirty="0" smtClean="0">
                <a:solidFill>
                  <a:schemeClr val="tx2"/>
                </a:solidFill>
                <a:latin typeface="Open Sans" pitchFamily="34" charset="0"/>
                <a:ea typeface="Open Sans" pitchFamily="34" charset="0"/>
                <a:cs typeface="Open Sans" pitchFamily="34" charset="0"/>
              </a:rPr>
              <a:t>As </a:t>
            </a:r>
            <a:r>
              <a:rPr lang="en-US" sz="1800" dirty="0">
                <a:solidFill>
                  <a:schemeClr val="tx2"/>
                </a:solidFill>
                <a:latin typeface="Open Sans" pitchFamily="34" charset="0"/>
                <a:ea typeface="Open Sans" pitchFamily="34" charset="0"/>
                <a:cs typeface="Open Sans" pitchFamily="34" charset="0"/>
              </a:rPr>
              <a:t>a general matter, preference for Fulbright Scholar opportunities </a:t>
            </a:r>
            <a:r>
              <a:rPr lang="en-US" sz="1800" dirty="0" smtClean="0">
                <a:latin typeface="Open Sans" pitchFamily="34" charset="0"/>
                <a:ea typeface="Open Sans" pitchFamily="34" charset="0"/>
                <a:cs typeface="Open Sans" pitchFamily="34" charset="0"/>
              </a:rPr>
              <a:t>is</a:t>
            </a:r>
            <a:r>
              <a:rPr lang="en-US" sz="1800" dirty="0" smtClean="0">
                <a:solidFill>
                  <a:schemeClr val="tx2"/>
                </a:solidFill>
                <a:latin typeface="Open Sans" pitchFamily="34" charset="0"/>
                <a:ea typeface="Open Sans" pitchFamily="34" charset="0"/>
                <a:cs typeface="Open Sans" pitchFamily="34" charset="0"/>
              </a:rPr>
              <a:t> </a:t>
            </a:r>
            <a:r>
              <a:rPr lang="en-US" sz="1800" dirty="0">
                <a:solidFill>
                  <a:schemeClr val="tx2"/>
                </a:solidFill>
                <a:latin typeface="Open Sans" pitchFamily="34" charset="0"/>
                <a:ea typeface="Open Sans" pitchFamily="34" charset="0"/>
                <a:cs typeface="Open Sans" pitchFamily="34" charset="0"/>
              </a:rPr>
              <a:t>given to candidates who have not previously received a Fulbright Scholar grant</a:t>
            </a:r>
          </a:p>
        </p:txBody>
      </p:sp>
    </p:spTree>
    <p:extLst>
      <p:ext uri="{BB962C8B-B14F-4D97-AF65-F5344CB8AC3E}">
        <p14:creationId xmlns:p14="http://schemas.microsoft.com/office/powerpoint/2010/main" val="4537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57362" y="838200"/>
            <a:ext cx="6548438" cy="603250"/>
          </a:xfrm>
        </p:spPr>
        <p:txBody>
          <a:bodyPr/>
          <a:lstStyle/>
          <a:p>
            <a:r>
              <a:rPr lang="en-US" sz="3000" dirty="0" smtClean="0"/>
              <a:t>Who Are Fulbrighters?</a:t>
            </a:r>
            <a:endParaRPr lang="en-US" sz="3000" dirty="0"/>
          </a:p>
        </p:txBody>
      </p:sp>
      <p:sp>
        <p:nvSpPr>
          <p:cNvPr id="5" name="TextBox 4"/>
          <p:cNvSpPr txBox="1"/>
          <p:nvPr/>
        </p:nvSpPr>
        <p:spPr>
          <a:xfrm>
            <a:off x="1143000" y="2329458"/>
            <a:ext cx="7315200" cy="3385542"/>
          </a:xfrm>
          <a:prstGeom prst="rect">
            <a:avLst/>
          </a:prstGeom>
          <a:noFill/>
        </p:spPr>
        <p:txBody>
          <a:bodyPr wrap="square" rtlCol="0">
            <a:spAutoFit/>
          </a:bodyPr>
          <a:lstStyle/>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Grantees from nearly 500 institutions</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50 states, the District of Columbia, Puerto Rico and </a:t>
            </a:r>
            <a:r>
              <a:rPr lang="en-US" dirty="0" smtClean="0">
                <a:solidFill>
                  <a:schemeClr val="tx2"/>
                </a:solidFill>
                <a:latin typeface="Open Sans" pitchFamily="34" charset="0"/>
                <a:ea typeface="Open Sans" pitchFamily="34" charset="0"/>
                <a:cs typeface="Open Sans" pitchFamily="34" charset="0"/>
              </a:rPr>
              <a:t>Guam</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All levels and ranks of academe </a:t>
            </a:r>
            <a:endParaRPr lang="en-US"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Tenured </a:t>
            </a:r>
            <a:r>
              <a:rPr lang="en-US" dirty="0">
                <a:solidFill>
                  <a:schemeClr val="tx2"/>
                </a:solidFill>
                <a:latin typeface="Open Sans" pitchFamily="34" charset="0"/>
                <a:ea typeface="Open Sans" pitchFamily="34" charset="0"/>
                <a:cs typeface="Open Sans" pitchFamily="34" charset="0"/>
              </a:rPr>
              <a:t>and untenured</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Postdoc </a:t>
            </a:r>
            <a:r>
              <a:rPr lang="en-US" dirty="0">
                <a:solidFill>
                  <a:schemeClr val="tx2"/>
                </a:solidFill>
                <a:latin typeface="Open Sans" pitchFamily="34" charset="0"/>
                <a:ea typeface="Open Sans" pitchFamily="34" charset="0"/>
                <a:cs typeface="Open Sans" pitchFamily="34" charset="0"/>
              </a:rPr>
              <a:t>and new faculty</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Professionals</a:t>
            </a:r>
            <a:endParaRPr lang="en-US"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Artists</a:t>
            </a:r>
            <a:r>
              <a:rPr lang="en-US" dirty="0">
                <a:solidFill>
                  <a:schemeClr val="tx2"/>
                </a:solidFill>
                <a:latin typeface="Open Sans" pitchFamily="34" charset="0"/>
                <a:ea typeface="Open Sans" pitchFamily="34" charset="0"/>
                <a:cs typeface="Open Sans" pitchFamily="34" charset="0"/>
              </a:rPr>
              <a:t>, writers, independent and retired </a:t>
            </a:r>
            <a:r>
              <a:rPr lang="en-US" dirty="0" smtClean="0">
                <a:solidFill>
                  <a:schemeClr val="tx2"/>
                </a:solidFill>
                <a:latin typeface="Open Sans" pitchFamily="34" charset="0"/>
                <a:ea typeface="Open Sans" pitchFamily="34" charset="0"/>
                <a:cs typeface="Open Sans" pitchFamily="34" charset="0"/>
              </a:rPr>
              <a:t>scholars</a:t>
            </a: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From </a:t>
            </a:r>
            <a:r>
              <a:rPr lang="en-US" dirty="0">
                <a:solidFill>
                  <a:schemeClr val="tx2"/>
                </a:solidFill>
                <a:latin typeface="Open Sans" pitchFamily="34" charset="0"/>
                <a:ea typeface="Open Sans" pitchFamily="34" charset="0"/>
                <a:cs typeface="Open Sans" pitchFamily="34" charset="0"/>
              </a:rPr>
              <a:t>every type of institution</a:t>
            </a:r>
          </a:p>
        </p:txBody>
      </p:sp>
    </p:spTree>
    <p:extLst>
      <p:ext uri="{BB962C8B-B14F-4D97-AF65-F5344CB8AC3E}">
        <p14:creationId xmlns:p14="http://schemas.microsoft.com/office/powerpoint/2010/main" val="2116307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6362" y="838200"/>
            <a:ext cx="6548438" cy="603250"/>
          </a:xfrm>
        </p:spPr>
        <p:txBody>
          <a:bodyPr/>
          <a:lstStyle/>
          <a:p>
            <a:r>
              <a:rPr lang="en-US" sz="3200" dirty="0">
                <a:latin typeface="Open Sans Semibold" pitchFamily="34" charset="0"/>
                <a:ea typeface="Open Sans Semibold" pitchFamily="34" charset="0"/>
                <a:cs typeface="Open Sans Semibold" pitchFamily="34" charset="0"/>
              </a:rPr>
              <a:t>U.S. Faculty</a:t>
            </a:r>
            <a:endParaRPr lang="en-US" sz="2800" dirty="0">
              <a:latin typeface="Open Sans Semibold" pitchFamily="34" charset="0"/>
              <a:ea typeface="Open Sans Semibold" pitchFamily="34" charset="0"/>
              <a:cs typeface="Open Sans Semibold" pitchFamily="34" charset="0"/>
            </a:endParaRPr>
          </a:p>
        </p:txBody>
      </p:sp>
      <p:sp>
        <p:nvSpPr>
          <p:cNvPr id="4" name="TextBox 3"/>
          <p:cNvSpPr txBox="1"/>
          <p:nvPr/>
        </p:nvSpPr>
        <p:spPr>
          <a:xfrm>
            <a:off x="228600" y="1905000"/>
            <a:ext cx="8839200" cy="4793671"/>
          </a:xfrm>
          <a:prstGeom prst="rect">
            <a:avLst/>
          </a:prstGeom>
          <a:noFill/>
        </p:spPr>
        <p:txBody>
          <a:bodyPr wrap="square" rtlCol="0">
            <a:spAutoFit/>
          </a:bodyPr>
          <a:lstStyle/>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Create international ties, see discipline internationally and gain </a:t>
            </a:r>
            <a:r>
              <a:rPr lang="en-US" dirty="0" smtClean="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new </a:t>
            </a: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perspective</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Opportunities to create their own awards, spread them over </a:t>
            </a:r>
            <a:r>
              <a:rPr lang="en-US" dirty="0" smtClean="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time</a:t>
            </a: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 join as postdocs and new faculty, etc. </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Teach new topics and demonstrate new pedagogical techniques</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Act as advertisements for their home institutions</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Return with new perspectives on teaching - new topics and </a:t>
            </a:r>
            <a:r>
              <a:rPr lang="en-US" dirty="0" smtClean="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experience, </a:t>
            </a: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teaching non-American students</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Publications and additional grants</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Good addition to a c.v.</a:t>
            </a:r>
          </a:p>
          <a:p>
            <a:pPr marL="342900" indent="-342900">
              <a:spcBef>
                <a:spcPct val="60000"/>
              </a:spcBef>
              <a:buFont typeface="Arial" pitchFamily="34" charset="0"/>
              <a:buChar char="•"/>
            </a:pPr>
            <a:r>
              <a:rPr lang="en-US" dirty="0">
                <a:solidFill>
                  <a:srgbClr val="015696"/>
                </a:solidFill>
                <a:latin typeface="Open Sans Semibold" panose="020B0706030804020204" pitchFamily="34" charset="0"/>
                <a:ea typeface="Open Sans Semibold" panose="020B0706030804020204" pitchFamily="34" charset="0"/>
                <a:cs typeface="Open Sans Semibold" panose="020B0706030804020204" pitchFamily="34" charset="0"/>
              </a:rPr>
              <a:t>Impact on the grantee’s family</a:t>
            </a:r>
          </a:p>
          <a:p>
            <a:pPr marL="914400" lvl="1" indent="-457200">
              <a:buClr>
                <a:srgbClr val="CF4E07"/>
              </a:buClr>
              <a:buFont typeface="Arial" pitchFamily="34" charset="0"/>
              <a:buChar char="•"/>
            </a:pPr>
            <a:endParaRPr lang="en-US" sz="2200" dirty="0" smtClean="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310037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6362" y="838200"/>
            <a:ext cx="6548438" cy="603250"/>
          </a:xfrm>
        </p:spPr>
        <p:txBody>
          <a:bodyPr/>
          <a:lstStyle/>
          <a:p>
            <a:r>
              <a:rPr lang="en-US" dirty="0" smtClean="0"/>
              <a:t>Is My Field Represented?</a:t>
            </a:r>
            <a:endParaRPr lang="en-US" dirty="0"/>
          </a:p>
        </p:txBody>
      </p:sp>
      <p:sp>
        <p:nvSpPr>
          <p:cNvPr id="4" name="TextBox 3"/>
          <p:cNvSpPr txBox="1"/>
          <p:nvPr/>
        </p:nvSpPr>
        <p:spPr>
          <a:xfrm>
            <a:off x="1143000" y="2362200"/>
            <a:ext cx="7620000" cy="3323987"/>
          </a:xfrm>
          <a:prstGeom prst="rect">
            <a:avLst/>
          </a:prstGeom>
          <a:noFill/>
        </p:spPr>
        <p:txBody>
          <a:bodyPr wrap="square" rtlCol="0">
            <a:spAutoFit/>
          </a:bodyPr>
          <a:lstStyle/>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All </a:t>
            </a:r>
            <a:r>
              <a:rPr lang="en-US" dirty="0">
                <a:solidFill>
                  <a:schemeClr val="tx2"/>
                </a:solidFill>
                <a:latin typeface="Open Sans" pitchFamily="34" charset="0"/>
                <a:ea typeface="Open Sans" pitchFamily="34" charset="0"/>
                <a:cs typeface="Open Sans" pitchFamily="34" charset="0"/>
              </a:rPr>
              <a:t>academic fields and many professional fields are </a:t>
            </a:r>
            <a:r>
              <a:rPr lang="en-US" dirty="0" smtClean="0">
                <a:solidFill>
                  <a:schemeClr val="tx2"/>
                </a:solidFill>
                <a:latin typeface="Open Sans" pitchFamily="34" charset="0"/>
                <a:ea typeface="Open Sans" pitchFamily="34" charset="0"/>
                <a:cs typeface="Open Sans" pitchFamily="34" charset="0"/>
              </a:rPr>
              <a:t>eligible:</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Traditional </a:t>
            </a:r>
            <a:r>
              <a:rPr lang="en-US" dirty="0">
                <a:solidFill>
                  <a:schemeClr val="tx2"/>
                </a:solidFill>
                <a:latin typeface="Open Sans" pitchFamily="34" charset="0"/>
                <a:ea typeface="Open Sans" pitchFamily="34" charset="0"/>
                <a:cs typeface="Open Sans" pitchFamily="34" charset="0"/>
              </a:rPr>
              <a:t>Humanities and Social Sciences </a:t>
            </a:r>
            <a:endParaRPr lang="en-US" dirty="0" smtClean="0">
              <a:solidFill>
                <a:schemeClr val="tx2"/>
              </a:solidFill>
              <a:latin typeface="Open Sans" pitchFamily="34" charset="0"/>
              <a:ea typeface="Open Sans" pitchFamily="34" charset="0"/>
              <a:cs typeface="Open Sans" pitchFamily="34" charset="0"/>
            </a:endParaRP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Hard </a:t>
            </a:r>
            <a:r>
              <a:rPr lang="en-US" dirty="0">
                <a:solidFill>
                  <a:schemeClr val="tx2"/>
                </a:solidFill>
                <a:latin typeface="Open Sans" pitchFamily="34" charset="0"/>
                <a:ea typeface="Open Sans" pitchFamily="34" charset="0"/>
                <a:cs typeface="Open Sans" pitchFamily="34" charset="0"/>
              </a:rPr>
              <a:t>and Applied Sciences	</a:t>
            </a:r>
            <a:endParaRPr lang="en-US" dirty="0" smtClean="0">
              <a:solidFill>
                <a:schemeClr val="tx2"/>
              </a:solidFill>
              <a:latin typeface="Open Sans" pitchFamily="34" charset="0"/>
              <a:ea typeface="Open Sans" pitchFamily="34" charset="0"/>
              <a:cs typeface="Open Sans" pitchFamily="34" charset="0"/>
            </a:endParaRP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Technology</a:t>
            </a: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Engineering </a:t>
            </a:r>
            <a:r>
              <a:rPr lang="en-US" dirty="0">
                <a:solidFill>
                  <a:schemeClr val="tx2"/>
                </a:solidFill>
                <a:latin typeface="Open Sans" pitchFamily="34" charset="0"/>
                <a:ea typeface="Open Sans" pitchFamily="34" charset="0"/>
                <a:cs typeface="Open Sans" pitchFamily="34" charset="0"/>
              </a:rPr>
              <a:t>and </a:t>
            </a:r>
            <a:r>
              <a:rPr lang="en-US" dirty="0" smtClean="0">
                <a:solidFill>
                  <a:schemeClr val="tx2"/>
                </a:solidFill>
                <a:latin typeface="Open Sans" pitchFamily="34" charset="0"/>
                <a:ea typeface="Open Sans" pitchFamily="34" charset="0"/>
                <a:cs typeface="Open Sans" pitchFamily="34" charset="0"/>
              </a:rPr>
              <a:t>Mathematics</a:t>
            </a:r>
          </a:p>
          <a:p>
            <a:pPr marL="914400" lvl="1"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Performing </a:t>
            </a:r>
            <a:r>
              <a:rPr lang="en-US" dirty="0">
                <a:solidFill>
                  <a:schemeClr val="tx2"/>
                </a:solidFill>
                <a:latin typeface="Open Sans" pitchFamily="34" charset="0"/>
                <a:ea typeface="Open Sans" pitchFamily="34" charset="0"/>
                <a:cs typeface="Open Sans" pitchFamily="34" charset="0"/>
              </a:rPr>
              <a:t>and </a:t>
            </a:r>
            <a:r>
              <a:rPr lang="en-US" dirty="0" smtClean="0">
                <a:solidFill>
                  <a:schemeClr val="tx2"/>
                </a:solidFill>
                <a:latin typeface="Open Sans" pitchFamily="34" charset="0"/>
                <a:ea typeface="Open Sans" pitchFamily="34" charset="0"/>
                <a:cs typeface="Open Sans" pitchFamily="34" charset="0"/>
              </a:rPr>
              <a:t>Visual Arts</a:t>
            </a:r>
          </a:p>
          <a:p>
            <a:pPr marL="914400" lvl="1"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Interdisciplinary fields </a:t>
            </a:r>
            <a:endParaRPr lang="en-US"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567 </a:t>
            </a:r>
            <a:r>
              <a:rPr lang="en-US" dirty="0">
                <a:solidFill>
                  <a:schemeClr val="tx2"/>
                </a:solidFill>
                <a:latin typeface="Open Sans" pitchFamily="34" charset="0"/>
                <a:ea typeface="Open Sans" pitchFamily="34" charset="0"/>
                <a:cs typeface="Open Sans" pitchFamily="34" charset="0"/>
              </a:rPr>
              <a:t>Awards listed for </a:t>
            </a:r>
            <a:r>
              <a:rPr lang="en-US" dirty="0" smtClean="0">
                <a:solidFill>
                  <a:schemeClr val="tx2"/>
                </a:solidFill>
                <a:latin typeface="Open Sans" pitchFamily="34" charset="0"/>
                <a:ea typeface="Open Sans" pitchFamily="34" charset="0"/>
                <a:cs typeface="Open Sans" pitchFamily="34" charset="0"/>
              </a:rPr>
              <a:t>2016-2017</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300+ All/Multiple Discipline </a:t>
            </a:r>
            <a:r>
              <a:rPr lang="en-US" dirty="0">
                <a:solidFill>
                  <a:schemeClr val="tx2"/>
                </a:solidFill>
                <a:latin typeface="Open Sans" pitchFamily="34" charset="0"/>
                <a:ea typeface="Open Sans" pitchFamily="34" charset="0"/>
                <a:cs typeface="Open Sans" pitchFamily="34" charset="0"/>
              </a:rPr>
              <a:t>Awards </a:t>
            </a:r>
            <a:r>
              <a:rPr lang="en-US" dirty="0" smtClean="0">
                <a:solidFill>
                  <a:schemeClr val="tx2"/>
                </a:solidFill>
                <a:latin typeface="Open Sans" pitchFamily="34" charset="0"/>
                <a:ea typeface="Open Sans" pitchFamily="34" charset="0"/>
                <a:cs typeface="Open Sans" pitchFamily="34" charset="0"/>
              </a:rPr>
              <a:t>2016-2017</a:t>
            </a:r>
            <a:endParaRPr lang="en-US" dirty="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68778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8762" y="920750"/>
            <a:ext cx="6548438" cy="603250"/>
          </a:xfrm>
        </p:spPr>
        <p:txBody>
          <a:bodyPr/>
          <a:lstStyle/>
          <a:p>
            <a:r>
              <a:rPr lang="en-US" sz="3000" dirty="0" smtClean="0"/>
              <a:t>Language Requirements</a:t>
            </a:r>
            <a:endParaRPr lang="en-US" sz="3000" dirty="0"/>
          </a:p>
        </p:txBody>
      </p:sp>
      <p:sp>
        <p:nvSpPr>
          <p:cNvPr id="4" name="TextBox 3"/>
          <p:cNvSpPr txBox="1"/>
          <p:nvPr/>
        </p:nvSpPr>
        <p:spPr>
          <a:xfrm>
            <a:off x="1447800" y="2709128"/>
            <a:ext cx="7010400" cy="2472472"/>
          </a:xfrm>
          <a:prstGeom prst="rect">
            <a:avLst/>
          </a:prstGeom>
          <a:noFill/>
        </p:spPr>
        <p:txBody>
          <a:bodyPr wrap="square" rtlCol="0">
            <a:spAutoFit/>
          </a:bodyPr>
          <a:lstStyle/>
          <a:p>
            <a:pPr marL="457200" indent="-457200">
              <a:spcAft>
                <a:spcPts val="100"/>
              </a:spcAft>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English </a:t>
            </a:r>
            <a:r>
              <a:rPr lang="en-US" dirty="0">
                <a:solidFill>
                  <a:schemeClr val="tx2"/>
                </a:solidFill>
                <a:latin typeface="Open Sans" pitchFamily="34" charset="0"/>
                <a:ea typeface="Open Sans" pitchFamily="34" charset="0"/>
                <a:cs typeface="Open Sans" pitchFamily="34" charset="0"/>
              </a:rPr>
              <a:t>- most teaching </a:t>
            </a:r>
            <a:r>
              <a:rPr lang="en-US" dirty="0" smtClean="0">
                <a:solidFill>
                  <a:schemeClr val="tx2"/>
                </a:solidFill>
                <a:latin typeface="Open Sans" pitchFamily="34" charset="0"/>
                <a:ea typeface="Open Sans" pitchFamily="34" charset="0"/>
                <a:cs typeface="Open Sans" pitchFamily="34" charset="0"/>
              </a:rPr>
              <a:t>awards</a:t>
            </a:r>
          </a:p>
          <a:p>
            <a:pPr marL="457200" indent="-457200">
              <a:spcAft>
                <a:spcPts val="100"/>
              </a:spcAft>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spcAft>
                <a:spcPts val="100"/>
              </a:spcAft>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Spanish - </a:t>
            </a:r>
            <a:r>
              <a:rPr lang="en-US" dirty="0">
                <a:solidFill>
                  <a:schemeClr val="tx2"/>
                </a:solidFill>
                <a:latin typeface="Open Sans" pitchFamily="34" charset="0"/>
                <a:ea typeface="Open Sans" pitchFamily="34" charset="0"/>
                <a:cs typeface="Open Sans" pitchFamily="34" charset="0"/>
              </a:rPr>
              <a:t>most awards in </a:t>
            </a:r>
            <a:r>
              <a:rPr lang="en-US" dirty="0" smtClean="0">
                <a:solidFill>
                  <a:schemeClr val="tx2"/>
                </a:solidFill>
                <a:latin typeface="Open Sans" pitchFamily="34" charset="0"/>
                <a:ea typeface="Open Sans" pitchFamily="34" charset="0"/>
                <a:cs typeface="Open Sans" pitchFamily="34" charset="0"/>
              </a:rPr>
              <a:t>Latin America</a:t>
            </a:r>
          </a:p>
          <a:p>
            <a:pPr marL="457200" indent="-457200">
              <a:spcAft>
                <a:spcPts val="100"/>
              </a:spcAft>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spcAft>
                <a:spcPts val="100"/>
              </a:spcAft>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Portuguese - desirable in Brazil</a:t>
            </a:r>
          </a:p>
          <a:p>
            <a:pPr marL="457200" indent="-457200">
              <a:spcAft>
                <a:spcPts val="100"/>
              </a:spcAft>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a:p>
            <a:pPr marL="457200" indent="-457200">
              <a:spcAft>
                <a:spcPts val="100"/>
              </a:spcAft>
              <a:buClr>
                <a:srgbClr val="CF4E07"/>
              </a:buClr>
              <a:buFont typeface="Arial" pitchFamily="34" charset="0"/>
              <a:buChar char="•"/>
            </a:pPr>
            <a:r>
              <a:rPr lang="en-US" dirty="0" smtClean="0">
                <a:solidFill>
                  <a:schemeClr val="tx2"/>
                </a:solidFill>
                <a:latin typeface="Open Sans" pitchFamily="34" charset="0"/>
                <a:ea typeface="Open Sans" pitchFamily="34" charset="0"/>
                <a:cs typeface="Open Sans" pitchFamily="34" charset="0"/>
              </a:rPr>
              <a:t>French - </a:t>
            </a:r>
            <a:r>
              <a:rPr lang="en-US" dirty="0">
                <a:solidFill>
                  <a:schemeClr val="tx2"/>
                </a:solidFill>
                <a:latin typeface="Open Sans" pitchFamily="34" charset="0"/>
                <a:ea typeface="Open Sans" pitchFamily="34" charset="0"/>
                <a:cs typeface="Open Sans" pitchFamily="34" charset="0"/>
              </a:rPr>
              <a:t>Francophone </a:t>
            </a:r>
            <a:r>
              <a:rPr lang="en-US" dirty="0" smtClean="0">
                <a:solidFill>
                  <a:schemeClr val="tx2"/>
                </a:solidFill>
                <a:latin typeface="Open Sans" pitchFamily="34" charset="0"/>
                <a:ea typeface="Open Sans" pitchFamily="34" charset="0"/>
                <a:cs typeface="Open Sans" pitchFamily="34" charset="0"/>
              </a:rPr>
              <a:t>Africa</a:t>
            </a:r>
          </a:p>
          <a:p>
            <a:pPr marL="457200" indent="-457200">
              <a:spcAft>
                <a:spcPts val="100"/>
              </a:spcAft>
              <a:buClr>
                <a:srgbClr val="CF4E07"/>
              </a:buClr>
              <a:buFont typeface="Arial" pitchFamily="34" charset="0"/>
              <a:buChar char="•"/>
            </a:pPr>
            <a:endParaRPr lang="en-US" sz="1000" dirty="0">
              <a:solidFill>
                <a:schemeClr val="tx2"/>
              </a:solidFill>
              <a:latin typeface="Open Sans" pitchFamily="34" charset="0"/>
              <a:ea typeface="Open Sans" pitchFamily="34" charset="0"/>
              <a:cs typeface="Open Sans" pitchFamily="34" charset="0"/>
            </a:endParaRPr>
          </a:p>
          <a:p>
            <a:pPr marL="457200" indent="-457200">
              <a:spcAft>
                <a:spcPts val="100"/>
              </a:spcAft>
              <a:buClr>
                <a:srgbClr val="CF4E07"/>
              </a:buClr>
              <a:buFont typeface="Arial" pitchFamily="34" charset="0"/>
              <a:buChar char="•"/>
            </a:pPr>
            <a:r>
              <a:rPr lang="en-US" dirty="0">
                <a:solidFill>
                  <a:schemeClr val="tx2"/>
                </a:solidFill>
                <a:latin typeface="Open Sans" pitchFamily="34" charset="0"/>
                <a:ea typeface="Open Sans" pitchFamily="34" charset="0"/>
                <a:cs typeface="Open Sans" pitchFamily="34" charset="0"/>
              </a:rPr>
              <a:t>Research awards </a:t>
            </a:r>
            <a:r>
              <a:rPr lang="en-US" dirty="0" smtClean="0">
                <a:solidFill>
                  <a:schemeClr val="tx2"/>
                </a:solidFill>
                <a:latin typeface="Open Sans" pitchFamily="34" charset="0"/>
                <a:ea typeface="Open Sans" pitchFamily="34" charset="0"/>
                <a:cs typeface="Open Sans" pitchFamily="34" charset="0"/>
              </a:rPr>
              <a:t>- </a:t>
            </a:r>
            <a:r>
              <a:rPr lang="en-US" dirty="0">
                <a:solidFill>
                  <a:schemeClr val="tx2"/>
                </a:solidFill>
                <a:latin typeface="Open Sans" pitchFamily="34" charset="0"/>
                <a:ea typeface="Open Sans" pitchFamily="34" charset="0"/>
                <a:cs typeface="Open Sans" pitchFamily="34" charset="0"/>
              </a:rPr>
              <a:t>language skills appropriate for completion of the project</a:t>
            </a:r>
          </a:p>
        </p:txBody>
      </p:sp>
    </p:spTree>
    <p:extLst>
      <p:ext uri="{BB962C8B-B14F-4D97-AF65-F5344CB8AC3E}">
        <p14:creationId xmlns:p14="http://schemas.microsoft.com/office/powerpoint/2010/main" val="3752602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3115</TotalTime>
  <Words>1623</Words>
  <Application>Microsoft Office PowerPoint</Application>
  <PresentationFormat>On-screen Show (4:3)</PresentationFormat>
  <Paragraphs>353</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D400Travel</cp:lastModifiedBy>
  <cp:revision>261</cp:revision>
  <dcterms:created xsi:type="dcterms:W3CDTF">2014-01-16T15:13:25Z</dcterms:created>
  <dcterms:modified xsi:type="dcterms:W3CDTF">2015-02-11T23:48:31Z</dcterms:modified>
</cp:coreProperties>
</file>