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5" roundtripDataSignature="AMtx7mgHawjXwcyXXBPWY6+Pf+s9sTdP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u.edu/media/ethics-center/environmental-ethics/encyclical-instructors.pdf" TargetMode="External"/><Relationship Id="rId3" Type="http://schemas.openxmlformats.org/officeDocument/2006/relationships/hyperlink" Target="https://www.scu.edu/media/ethics-center/environmental-ethics/encyclical-instructors.pdf" TargetMode="External"/><Relationship Id="rId4" Type="http://schemas.openxmlformats.org/officeDocument/2006/relationships/hyperlink" Target="https://www.scu.edu/media/ethics-center/environmental-ethics/encyclical-instructors.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[Those of us who teach at Catholic or Jesuit institutions can also look for inspiration in the module for teaching</a:t>
            </a:r>
            <a:r>
              <a:rPr lang="en">
                <a:solidFill>
                  <a:srgbClr val="1155CC"/>
                </a:solidFill>
                <a:uFill>
                  <a:noFill/>
                </a:uFill>
                <a:hlinkClick r:id="rId2">
                  <a:extLst>
                    <a:ext uri="{A12FA001-AC4F-418D-AE19-62706E023703}">
                      <ahyp:hlinkClr val="tx"/>
                    </a:ext>
                  </a:extLst>
                </a:hlinkClick>
              </a:rPr>
              <a:t> </a:t>
            </a:r>
            <a:r>
              <a:rPr lang="en">
                <a:solidFill>
                  <a:schemeClr val="hlink"/>
                </a:solidFill>
                <a:uFill>
                  <a:noFill/>
                </a:uFill>
                <a:hlinkClick r:id="rId3"/>
              </a:rPr>
              <a:t>Pope Francis’s Encyclical Letter, </a:t>
            </a:r>
            <a:r>
              <a:rPr i="1" lang="en">
                <a:solidFill>
                  <a:schemeClr val="hlink"/>
                </a:solidFill>
                <a:uFill>
                  <a:noFill/>
                </a:uFill>
                <a:hlinkClick r:id="rId4"/>
              </a:rPr>
              <a:t>Laudato Si’</a:t>
            </a:r>
            <a:r>
              <a:rPr lang="en"/>
              <a:t>.</a:t>
            </a:r>
            <a:r>
              <a:rPr lang="en">
                <a:solidFill>
                  <a:schemeClr val="dk1"/>
                </a:solidFill>
              </a:rPr>
              <a:t>  How might your course address any of the main themes in the encyclical?]</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Sure, everything is connected to everything else. </a:t>
            </a:r>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But if you try to create a diagram like this and teach it to your students, they will be overwhelmed and unlikely to remember it.</a:t>
            </a:r>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Teach students to think three-dimensionally: get them into the habit of asking how environmental, economic, and social developments interact.</a:t>
            </a:r>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Teach them to apply this kind of thinking to your field and course material.</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Wherever you find inspiration, the aim is for you and your students to understand how what they’re learning in your course will help them contribute in specific and valuable ways to sustainability in the world.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Most students are hungry for solutions and eager to act. As instructors, we can help them evaluate the pros and cons of solutions, and learn to take action as professionals in their fields, as global citizens, and as individuals and consumers.</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00">
                <a:solidFill>
                  <a:schemeClr val="dk1"/>
                </a:solidFill>
              </a:rPr>
              <a:t>Here are some of the  many ways that education for sustainability integrates learning about environmental health, social development/equity, and economic prosperity.</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 sz="1000">
                <a:solidFill>
                  <a:schemeClr val="dk1"/>
                </a:solidFill>
              </a:rPr>
              <a:t>When designing your lesson plan or module, think about which connections among these dimensions of sustainability you want your students to make.</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00">
                <a:solidFill>
                  <a:schemeClr val="dk1"/>
                </a:solidFill>
              </a:rPr>
              <a:t>Then think  about what you want your students to be able to know and do. These are your learning objectives.</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00">
                <a:solidFill>
                  <a:schemeClr val="dk1"/>
                </a:solidFill>
              </a:rPr>
              <a:t>Some people prefer to begin by designing the main focal questions they want students to try to answer in their course.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 sz="1000">
                <a:solidFill>
                  <a:schemeClr val="dk1"/>
                </a:solidFill>
              </a:rPr>
              <a:t>Here are examples of how to write those questions in ways that integrate each of the three dimensions of sustainability.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 sz="1000">
                <a:solidFill>
                  <a:schemeClr val="dk1"/>
                </a:solidFill>
              </a:rPr>
              <a:t>Economic dimensions are in yellow, social in blue, environmental in green.</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classic definition of sustainability is from the United Nations’ 1987 Brundtland report, </a:t>
            </a:r>
            <a:r>
              <a:rPr i="1" lang="en"/>
              <a:t>Our Common Future</a:t>
            </a:r>
            <a:r>
              <a:rPr lang="en"/>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three pillars of sustainability are: economic vibrancy, environmental health, and social </a:t>
            </a:r>
            <a:r>
              <a:rPr i="1" lang="en"/>
              <a:t>development </a:t>
            </a:r>
            <a:r>
              <a:rPr lang="en"/>
              <a:t>or social </a:t>
            </a:r>
            <a:r>
              <a:rPr i="1" lang="en"/>
              <a:t>justice </a:t>
            </a:r>
            <a:r>
              <a:rPr lang="en"/>
              <a:t>(there has been much debate about which, and the difference matters).  “Social development” is often limited to raising basic standards of living above poverty thresholds. “Social justice” is also concerned with equitable distribution of wealth and power.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0"/>
              </a:spcAft>
              <a:buClr>
                <a:schemeClr val="dk1"/>
              </a:buClr>
              <a:buSzPts val="1100"/>
              <a:buFont typeface="Arial"/>
              <a:buNone/>
            </a:pPr>
            <a:r>
              <a:rPr lang="en">
                <a:solidFill>
                  <a:schemeClr val="dk1"/>
                </a:solidFill>
              </a:rPr>
              <a:t>The logic is that all three pillars are required for a sustainable society over the long run. If two of the pillars are strong in a society that’s better than nothing, but not sustainable.</a:t>
            </a:r>
            <a:endParaRPr>
              <a:solidFill>
                <a:schemeClr val="dk1"/>
              </a:solidFill>
            </a:endParaRPr>
          </a:p>
          <a:p>
            <a:pPr indent="0" lvl="0" marL="0" rtl="0" algn="l">
              <a:lnSpc>
                <a:spcPct val="115000"/>
              </a:lnSpc>
              <a:spcBef>
                <a:spcPts val="500"/>
              </a:spcBef>
              <a:spcAft>
                <a:spcPts val="0"/>
              </a:spcAft>
              <a:buClr>
                <a:schemeClr val="dk1"/>
              </a:buClr>
              <a:buSzPts val="1100"/>
              <a:buFont typeface="Arial"/>
              <a:buNone/>
            </a:pPr>
            <a:r>
              <a:rPr lang="en">
                <a:solidFill>
                  <a:schemeClr val="dk1"/>
                </a:solidFill>
              </a:rPr>
              <a:t>•</a:t>
            </a:r>
            <a:r>
              <a:rPr b="1" lang="en">
                <a:solidFill>
                  <a:schemeClr val="dk1"/>
                </a:solidFill>
              </a:rPr>
              <a:t>Social + Environmental:</a:t>
            </a:r>
            <a:r>
              <a:rPr lang="en">
                <a:solidFill>
                  <a:schemeClr val="dk1"/>
                </a:solidFill>
              </a:rPr>
              <a:t> A society may be </a:t>
            </a:r>
            <a:r>
              <a:rPr b="1" lang="en">
                <a:solidFill>
                  <a:schemeClr val="dk1"/>
                </a:solidFill>
              </a:rPr>
              <a:t>bearable</a:t>
            </a:r>
            <a:r>
              <a:rPr lang="en">
                <a:solidFill>
                  <a:schemeClr val="dk1"/>
                </a:solidFill>
              </a:rPr>
              <a:t>, but a low standard of living because of lack of economic vitality will eventually cause pressure for more economic development that isn’t environmentally sustainable.</a:t>
            </a:r>
            <a:endParaRPr>
              <a:solidFill>
                <a:schemeClr val="dk1"/>
              </a:solidFill>
            </a:endParaRPr>
          </a:p>
          <a:p>
            <a:pPr indent="0" lvl="0" marL="0" rtl="0" algn="l">
              <a:lnSpc>
                <a:spcPct val="115000"/>
              </a:lnSpc>
              <a:spcBef>
                <a:spcPts val="500"/>
              </a:spcBef>
              <a:spcAft>
                <a:spcPts val="0"/>
              </a:spcAft>
              <a:buClr>
                <a:schemeClr val="dk1"/>
              </a:buClr>
              <a:buSzPts val="1100"/>
              <a:buFont typeface="Arial"/>
              <a:buNone/>
            </a:pPr>
            <a:r>
              <a:rPr lang="en">
                <a:solidFill>
                  <a:schemeClr val="dk1"/>
                </a:solidFill>
              </a:rPr>
              <a:t>•</a:t>
            </a:r>
            <a:r>
              <a:rPr b="1" lang="en">
                <a:solidFill>
                  <a:schemeClr val="dk1"/>
                </a:solidFill>
              </a:rPr>
              <a:t>Social + Economic</a:t>
            </a:r>
            <a:r>
              <a:rPr lang="en">
                <a:solidFill>
                  <a:schemeClr val="dk1"/>
                </a:solidFill>
              </a:rPr>
              <a:t>: A society may be </a:t>
            </a:r>
            <a:r>
              <a:rPr b="1" lang="en">
                <a:solidFill>
                  <a:schemeClr val="dk1"/>
                </a:solidFill>
              </a:rPr>
              <a:t>equitable</a:t>
            </a:r>
            <a:r>
              <a:rPr lang="en">
                <a:solidFill>
                  <a:schemeClr val="dk1"/>
                </a:solidFill>
              </a:rPr>
              <a:t>, but collapse eventually because it will deplete its natural resources.</a:t>
            </a:r>
            <a:endParaRPr>
              <a:solidFill>
                <a:schemeClr val="dk1"/>
              </a:solidFill>
            </a:endParaRPr>
          </a:p>
          <a:p>
            <a:pPr indent="0" lvl="0" marL="0" rtl="0" algn="l">
              <a:lnSpc>
                <a:spcPct val="115000"/>
              </a:lnSpc>
              <a:spcBef>
                <a:spcPts val="500"/>
              </a:spcBef>
              <a:spcAft>
                <a:spcPts val="0"/>
              </a:spcAft>
              <a:buSzPts val="1100"/>
              <a:buNone/>
            </a:pPr>
            <a:r>
              <a:rPr lang="en">
                <a:solidFill>
                  <a:schemeClr val="dk1"/>
                </a:solidFill>
              </a:rPr>
              <a:t>•</a:t>
            </a:r>
            <a:r>
              <a:rPr b="1" lang="en">
                <a:solidFill>
                  <a:schemeClr val="dk1"/>
                </a:solidFill>
              </a:rPr>
              <a:t>Environmental + Economic</a:t>
            </a:r>
            <a:r>
              <a:rPr lang="en">
                <a:solidFill>
                  <a:schemeClr val="dk1"/>
                </a:solidFill>
              </a:rPr>
              <a:t>: A society may be </a:t>
            </a:r>
            <a:r>
              <a:rPr b="1" lang="en">
                <a:solidFill>
                  <a:schemeClr val="dk1"/>
                </a:solidFill>
              </a:rPr>
              <a:t>viable</a:t>
            </a:r>
            <a:r>
              <a:rPr lang="en">
                <a:solidFill>
                  <a:schemeClr val="dk1"/>
                </a:solidFill>
              </a:rPr>
              <a:t>, but the inequity will have to be resolved to avoid social strife that ends up harming its economy and environment (through terrorism or civil war, for example).</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100" u="none" cap="none" strike="noStrike">
                <a:solidFill>
                  <a:srgbClr val="000000"/>
                </a:solidFill>
                <a:latin typeface="Arial"/>
                <a:ea typeface="Arial"/>
                <a:cs typeface="Arial"/>
                <a:sym typeface="Arial"/>
              </a:rPr>
              <a:t>Another way of thinking about sustainability emphasizes how its three dimensions are interdependent in another way. In this view, the economy exists within society because economic activity requires interaction among people and organizations. </a:t>
            </a:r>
            <a:endParaRPr b="0"/>
          </a:p>
          <a:p>
            <a:pPr indent="-298450" lvl="0" marL="457200" rtl="0" algn="l">
              <a:lnSpc>
                <a:spcPct val="100000"/>
              </a:lnSpc>
              <a:spcBef>
                <a:spcPts val="0"/>
              </a:spcBef>
              <a:spcAft>
                <a:spcPts val="0"/>
              </a:spcAft>
              <a:buSzPts val="1100"/>
              <a:buChar char="●"/>
            </a:pPr>
            <a:r>
              <a:rPr b="0" i="0" lang="en" sz="1100" u="none" cap="none" strike="noStrike">
                <a:solidFill>
                  <a:srgbClr val="000000"/>
                </a:solidFill>
                <a:latin typeface="Arial"/>
                <a:ea typeface="Arial"/>
                <a:cs typeface="Arial"/>
                <a:sym typeface="Arial"/>
              </a:rPr>
              <a:t>Society is the larger context of the economy because society also includes family, friendships, and cultural activities that can’t be reduced to the exchange of goods and services.  </a:t>
            </a:r>
            <a:endParaRPr b="0"/>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In turn, society and economy exist within the environment because all economic and social activity depend on air, water, land, food, energy, raw materials. Everything exists within the environment.</a:t>
            </a:r>
            <a:endParaRPr b="0"/>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Sustainability Compass adds wellbeing to the definition.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It’s easy to remember because it mimics the points on a compass: North, South, East, and West.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Like all important concepts, sustainability is controversial. It’s often critiqued for not fully valuing one or more of its elements, especially the environment and social justice, but also for slighting the rights and needs of animals, plants, and the earth.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Why do we still encourage you to teach about it? </a:t>
            </a:r>
            <a:endParaRPr/>
          </a:p>
          <a:p>
            <a:pPr indent="-298450" lvl="0" marL="457200" rtl="0" algn="l">
              <a:lnSpc>
                <a:spcPct val="100000"/>
              </a:lnSpc>
              <a:spcBef>
                <a:spcPts val="0"/>
              </a:spcBef>
              <a:spcAft>
                <a:spcPts val="0"/>
              </a:spcAft>
              <a:buSzPts val="1100"/>
              <a:buChar char="●"/>
            </a:pPr>
            <a:r>
              <a:rPr lang="en"/>
              <a:t>Because it’s an important concept that’s widely used around the world, even if it can be defined differently, including by you. </a:t>
            </a:r>
            <a:endParaRPr/>
          </a:p>
          <a:p>
            <a:pPr indent="-298450" lvl="0" marL="457200" rtl="0" algn="l">
              <a:lnSpc>
                <a:spcPct val="100000"/>
              </a:lnSpc>
              <a:spcBef>
                <a:spcPts val="0"/>
              </a:spcBef>
              <a:spcAft>
                <a:spcPts val="0"/>
              </a:spcAft>
              <a:buSzPts val="1100"/>
              <a:buChar char="●"/>
            </a:pPr>
            <a:r>
              <a:rPr lang="en"/>
              <a:t>Because models like the ones on this slide, or ones you might create, help students to think multidimensionally about the major challenges we’re facing. Probably the most important thing we can teach our students about sustainability is how every significant change in the economy, society, or environment affects all of the other spheres. If we can do that, students will be much better equipped to design and deploy technologies, policies, artworks, scientific theories, and cultural trends. They’ll also be better equipped to vote on how to subsidize, legislate, and regulate, and to make personal choices about whether and how to consume.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Here are some sets of goals, solutions, or commitments that implement sustainability in ways that can be applied and measured.</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They are presented in order from the general to the specific. The UN’s SDGs address many ways to implement sustainability, while the Real Food Challenge and Chemical Challenge focus on achieving sustainability in specific areas, such as the food system and electronics production. SCU has signed on to the University Presidents Climate Leadership Commitments.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[Which goals, solutions, or commitments does your lesson plan, module, or course address?]</a:t>
            </a:r>
            <a:endParaRPr>
              <a:solidFill>
                <a:schemeClr val="dk1"/>
              </a:solidFill>
            </a:endParaRPr>
          </a:p>
          <a:p>
            <a:pPr indent="0" lvl="0" marL="1714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Institutions, including SCU, also implement sustainability.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Watch the short video introducing the plan.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See the full plan and the playbooks for different constituencies (faculty, students, etc.)</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[How does the SCU Sustainability Strategic Plan apply the three pillars of sustainability? How does it apply the UN’s </a:t>
            </a:r>
            <a:r>
              <a:rPr lang="en">
                <a:solidFill>
                  <a:schemeClr val="dk1"/>
                </a:solidFill>
              </a:rPr>
              <a:t>Sustainable </a:t>
            </a:r>
            <a:r>
              <a:rPr lang="en"/>
              <a:t>Development Goals?]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2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2.vatican.va/content/francesco/en/encyclicals/documents/papa-francesco_20150524_enciclica-laudato-si.html" TargetMode="External"/><Relationship Id="rId4" Type="http://schemas.openxmlformats.org/officeDocument/2006/relationships/hyperlink" Target="https://www.scu.edu/media/ethics-center/environmental-ethics/encyclical-instructors.pdf" TargetMode="External"/><Relationship Id="rId9" Type="http://schemas.openxmlformats.org/officeDocument/2006/relationships/image" Target="../media/image11.png"/><Relationship Id="rId5" Type="http://schemas.openxmlformats.org/officeDocument/2006/relationships/hyperlink" Target="https://www.scu.edu/media/ethics-center/environmental-ethics/encyclical-instructors.pdf" TargetMode="External"/><Relationship Id="rId6" Type="http://schemas.openxmlformats.org/officeDocument/2006/relationships/hyperlink" Target="https://www.scu.edu/media/ethics-center/environmental-ethics/encyclical-instructors.pdf" TargetMode="External"/><Relationship Id="rId7" Type="http://schemas.openxmlformats.org/officeDocument/2006/relationships/hyperlink" Target="https://laudatosiactionplatform.org/laudato-si-goals/" TargetMode="External"/><Relationship Id="rId8" Type="http://schemas.openxmlformats.org/officeDocument/2006/relationships/hyperlink" Target="https://laudatosiuniversities.com/introduction-to-the-laudato-si-goa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1" Type="http://schemas.openxmlformats.org/officeDocument/2006/relationships/hyperlink" Target="https://www.unepfi.org/investment/investment-leadership-programme/" TargetMode="External"/><Relationship Id="rId10" Type="http://schemas.openxmlformats.org/officeDocument/2006/relationships/hyperlink" Target="https://www.unepfi.org/psi/" TargetMode="External"/><Relationship Id="rId13" Type="http://schemas.openxmlformats.org/officeDocument/2006/relationships/hyperlink" Target="https://secondnature.org/signatory-handbook/the-commitments/" TargetMode="External"/><Relationship Id="rId12" Type="http://schemas.openxmlformats.org/officeDocument/2006/relationships/hyperlink" Target="https://www.unepfi.org/investment/investment-leadership-programme/"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un.org/sustainabledevelopment/sustainable-development-goals/" TargetMode="External"/><Relationship Id="rId4" Type="http://schemas.openxmlformats.org/officeDocument/2006/relationships/hyperlink" Target="https://www.drawdown.org/solutions" TargetMode="External"/><Relationship Id="rId9" Type="http://schemas.openxmlformats.org/officeDocument/2006/relationships/hyperlink" Target="https://www.unepfi.org/psi/" TargetMode="External"/><Relationship Id="rId15" Type="http://schemas.openxmlformats.org/officeDocument/2006/relationships/hyperlink" Target="https://climatejusticealliance.org/just-transition/" TargetMode="External"/><Relationship Id="rId14" Type="http://schemas.openxmlformats.org/officeDocument/2006/relationships/hyperlink" Target="https://www.realfoodchallenge.org/real-food-calculator/" TargetMode="External"/><Relationship Id="rId16" Type="http://schemas.openxmlformats.org/officeDocument/2006/relationships/hyperlink" Target="https://chemicalchallenge.org/" TargetMode="External"/><Relationship Id="rId5" Type="http://schemas.openxmlformats.org/officeDocument/2006/relationships/hyperlink" Target="https://laudatosiactionplatform.org/laudato-si-goals/" TargetMode="External"/><Relationship Id="rId6" Type="http://schemas.openxmlformats.org/officeDocument/2006/relationships/hyperlink" Target="https://laudatosiuniversities.com/introduction-to-the-laudato-si-goals/" TargetMode="External"/><Relationship Id="rId7" Type="http://schemas.openxmlformats.org/officeDocument/2006/relationships/hyperlink" Target="https://www.unepfi.org/banking/bankingprinciples/" TargetMode="External"/><Relationship Id="rId8" Type="http://schemas.openxmlformats.org/officeDocument/2006/relationships/hyperlink" Target="https://www.unepfi.org/banking/bankingprincipl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youtu.be/j7ueM_vz1fQ" TargetMode="External"/><Relationship Id="rId4" Type="http://schemas.openxmlformats.org/officeDocument/2006/relationships/hyperlink" Target="https://www.scu.edu/sustainability/about/strategicplan/plan/" TargetMode="External"/><Relationship Id="rId5" Type="http://schemas.openxmlformats.org/officeDocument/2006/relationships/hyperlink" Target="https://www.scu.edu/sustainability/about/strategicplan/playbooks/" TargetMode="External"/><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889153"/>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4400"/>
              <a:t>Sustainability Teaching Slides</a:t>
            </a:r>
            <a:endParaRPr sz="4400"/>
          </a:p>
        </p:txBody>
      </p:sp>
      <p:sp>
        <p:nvSpPr>
          <p:cNvPr id="55" name="Google Shape;55;p1"/>
          <p:cNvSpPr txBox="1"/>
          <p:nvPr>
            <p:ph idx="1" type="subTitle"/>
          </p:nvPr>
        </p:nvSpPr>
        <p:spPr>
          <a:xfrm>
            <a:off x="311700" y="1962911"/>
            <a:ext cx="8520600" cy="1828801"/>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 sz="2000"/>
              <a:t>These slides can be used to teach the concept of sustainability. </a:t>
            </a:r>
            <a:endParaRPr sz="2000"/>
          </a:p>
          <a:p>
            <a:pPr indent="-381000" lvl="0" marL="457200" rtl="0" algn="l">
              <a:lnSpc>
                <a:spcPct val="100000"/>
              </a:lnSpc>
              <a:spcBef>
                <a:spcPts val="0"/>
              </a:spcBef>
              <a:spcAft>
                <a:spcPts val="0"/>
              </a:spcAft>
              <a:buSzPts val="2400"/>
              <a:buChar char="●"/>
            </a:pPr>
            <a:r>
              <a:rPr lang="en" sz="2000"/>
              <a:t>Feel free to add adapt them for your courses, crediting the Santa Clara University Center for Sustainability.</a:t>
            </a:r>
            <a:endParaRPr sz="2000"/>
          </a:p>
          <a:p>
            <a:pPr indent="-381000" lvl="0" marL="457200" rtl="0" algn="l">
              <a:lnSpc>
                <a:spcPct val="100000"/>
              </a:lnSpc>
              <a:spcBef>
                <a:spcPts val="0"/>
              </a:spcBef>
              <a:spcAft>
                <a:spcPts val="0"/>
              </a:spcAft>
              <a:buSzPts val="2400"/>
              <a:buChar char="●"/>
            </a:pPr>
            <a:r>
              <a:rPr lang="en" sz="2000"/>
              <a:t>Questions? Contact Chad Raphael (craphael@scu.edu)</a:t>
            </a:r>
            <a:endParaRPr sz="2000"/>
          </a:p>
        </p:txBody>
      </p:sp>
      <p:pic>
        <p:nvPicPr>
          <p:cNvPr descr="ไฟล์:CC-BY-NC-SA.svg - วิกิพีเดีย" id="56" name="Google Shape;56;p1"/>
          <p:cNvPicPr preferRelativeResize="0"/>
          <p:nvPr/>
        </p:nvPicPr>
        <p:blipFill rotWithShape="1">
          <a:blip r:embed="rId3">
            <a:alphaModFix/>
          </a:blip>
          <a:srcRect b="0" l="0" r="0" t="0"/>
          <a:stretch/>
        </p:blipFill>
        <p:spPr>
          <a:xfrm>
            <a:off x="585215" y="4130515"/>
            <a:ext cx="1204087" cy="422371"/>
          </a:xfrm>
          <a:prstGeom prst="rect">
            <a:avLst/>
          </a:prstGeom>
          <a:noFill/>
          <a:ln>
            <a:noFill/>
          </a:ln>
        </p:spPr>
      </p:pic>
      <p:sp>
        <p:nvSpPr>
          <p:cNvPr id="57" name="Google Shape;57;p1"/>
          <p:cNvSpPr txBox="1"/>
          <p:nvPr/>
        </p:nvSpPr>
        <p:spPr>
          <a:xfrm>
            <a:off x="1889760" y="4187811"/>
            <a:ext cx="39180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Santa Clara University Center for Sustainability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0"/>
          <p:cNvSpPr txBox="1"/>
          <p:nvPr>
            <p:ph idx="1" type="body"/>
          </p:nvPr>
        </p:nvSpPr>
        <p:spPr>
          <a:xfrm>
            <a:off x="630621" y="1329825"/>
            <a:ext cx="3655704" cy="323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i="1" lang="en" u="sng">
                <a:solidFill>
                  <a:srgbClr val="1155CC"/>
                </a:solidFill>
                <a:hlinkClick r:id="rId3">
                  <a:extLst>
                    <a:ext uri="{A12FA001-AC4F-418D-AE19-62706E023703}">
                      <ahyp:hlinkClr val="tx"/>
                    </a:ext>
                  </a:extLst>
                </a:hlinkClick>
              </a:rPr>
              <a:t>Laudato Si’</a:t>
            </a:r>
            <a:endParaRPr i="1">
              <a:solidFill>
                <a:srgbClr val="1155CC"/>
              </a:solidFill>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 u="sng">
                <a:solidFill>
                  <a:srgbClr val="1155CC"/>
                </a:solidFill>
                <a:hlinkClick r:id="rId4">
                  <a:extLst>
                    <a:ext uri="{A12FA001-AC4F-418D-AE19-62706E023703}">
                      <ahyp:hlinkClr val="tx"/>
                    </a:ext>
                  </a:extLst>
                </a:hlinkClick>
              </a:rPr>
              <a:t>Ethics and Pope Francis’s Encyclical Letter </a:t>
            </a:r>
            <a:r>
              <a:rPr i="1" lang="en" u="sng">
                <a:solidFill>
                  <a:srgbClr val="1155CC"/>
                </a:solidFill>
                <a:hlinkClick r:id="rId5">
                  <a:extLst>
                    <a:ext uri="{A12FA001-AC4F-418D-AE19-62706E023703}">
                      <ahyp:hlinkClr val="tx"/>
                    </a:ext>
                  </a:extLst>
                </a:hlinkClick>
              </a:rPr>
              <a:t>Laudato Si’</a:t>
            </a:r>
            <a:r>
              <a:rPr lang="en" u="sng">
                <a:solidFill>
                  <a:srgbClr val="1155CC"/>
                </a:solidFill>
                <a:hlinkClick r:id="rId6">
                  <a:extLst>
                    <a:ext uri="{A12FA001-AC4F-418D-AE19-62706E023703}">
                      <ahyp:hlinkClr val="tx"/>
                    </a:ext>
                  </a:extLst>
                </a:hlinkClick>
              </a:rPr>
              <a:t>: A Teaching Module</a:t>
            </a:r>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lang="en" u="sng">
                <a:solidFill>
                  <a:srgbClr val="1155CC"/>
                </a:solidFill>
                <a:hlinkClick r:id="rId7">
                  <a:extLst>
                    <a:ext uri="{A12FA001-AC4F-418D-AE19-62706E023703}">
                      <ahyp:hlinkClr val="tx"/>
                    </a:ext>
                  </a:extLst>
                </a:hlinkClick>
              </a:rPr>
              <a:t>Laudato Si’ Action Plan</a:t>
            </a:r>
            <a:r>
              <a:rPr lang="en">
                <a:solidFill>
                  <a:schemeClr val="dk1"/>
                </a:solidFill>
              </a:rPr>
              <a:t> and </a:t>
            </a:r>
            <a:r>
              <a:rPr lang="en" u="sng">
                <a:solidFill>
                  <a:srgbClr val="1155CC"/>
                </a:solidFill>
                <a:hlinkClick r:id="rId8">
                  <a:extLst>
                    <a:ext uri="{A12FA001-AC4F-418D-AE19-62706E023703}">
                      <ahyp:hlinkClr val="tx"/>
                    </a:ext>
                  </a:extLst>
                </a:hlinkClick>
              </a:rPr>
              <a:t>University Pathways</a:t>
            </a:r>
            <a:r>
              <a:rPr lang="en">
                <a:solidFill>
                  <a:schemeClr val="dk1"/>
                </a:solidFill>
              </a:rPr>
              <a:t> </a:t>
            </a:r>
            <a:endParaRPr sz="2200">
              <a:solidFill>
                <a:schemeClr val="dk1"/>
              </a:solidFill>
            </a:endParaRPr>
          </a:p>
        </p:txBody>
      </p:sp>
      <p:pic>
        <p:nvPicPr>
          <p:cNvPr id="116" name="Google Shape;116;p10"/>
          <p:cNvPicPr preferRelativeResize="0"/>
          <p:nvPr/>
        </p:nvPicPr>
        <p:blipFill rotWithShape="1">
          <a:blip r:embed="rId9">
            <a:alphaModFix/>
          </a:blip>
          <a:srcRect b="0" l="0" r="0" t="0"/>
          <a:stretch/>
        </p:blipFill>
        <p:spPr>
          <a:xfrm>
            <a:off x="5225652" y="1329825"/>
            <a:ext cx="2482807" cy="3530048"/>
          </a:xfrm>
          <a:prstGeom prst="rect">
            <a:avLst/>
          </a:prstGeom>
          <a:noFill/>
          <a:ln>
            <a:noFill/>
          </a:ln>
        </p:spPr>
      </p:pic>
      <p:sp>
        <p:nvSpPr>
          <p:cNvPr id="117" name="Google Shape;117;p10"/>
          <p:cNvSpPr txBox="1"/>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3000" u="none" cap="none" strike="noStrike">
                <a:solidFill>
                  <a:srgbClr val="F3F3F3"/>
                </a:solidFill>
                <a:latin typeface="Arial"/>
                <a:ea typeface="Arial"/>
                <a:cs typeface="Arial"/>
                <a:sym typeface="Arial"/>
              </a:rPr>
              <a:t>Sustainability – Catholic + Jesuit</a:t>
            </a:r>
            <a:endParaRPr b="1" i="0" sz="3000" u="sng" cap="none" strike="noStrike">
              <a:solidFill>
                <a:srgbClr val="CCCCCC"/>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1"/>
          <p:cNvSpPr txBox="1"/>
          <p:nvPr>
            <p:ph type="ctrTitle"/>
          </p:nvPr>
        </p:nvSpPr>
        <p:spPr>
          <a:xfrm>
            <a:off x="311700" y="744575"/>
            <a:ext cx="8520600" cy="328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Slides to Help You Design Your Lessons, Modules, &amp; Courses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2"/>
          <p:cNvSpPr txBox="1"/>
          <p:nvPr>
            <p:ph type="title"/>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000">
                <a:solidFill>
                  <a:srgbClr val="F3F3F3"/>
                </a:solidFill>
              </a:rPr>
              <a:t>Sustainability Goals + Your Course</a:t>
            </a:r>
            <a:endParaRPr b="1" sz="3000" u="sng">
              <a:solidFill>
                <a:srgbClr val="CCCCCC"/>
              </a:solidFill>
            </a:endParaRPr>
          </a:p>
        </p:txBody>
      </p:sp>
      <p:sp>
        <p:nvSpPr>
          <p:cNvPr id="128" name="Google Shape;128;p12"/>
          <p:cNvSpPr txBox="1"/>
          <p:nvPr>
            <p:ph idx="1" type="body"/>
          </p:nvPr>
        </p:nvSpPr>
        <p:spPr>
          <a:xfrm>
            <a:off x="5651500" y="1229712"/>
            <a:ext cx="2959100" cy="3376474"/>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 sz="1600">
                <a:solidFill>
                  <a:srgbClr val="000000"/>
                </a:solidFill>
              </a:rPr>
              <a:t>You can’t teach </a:t>
            </a:r>
            <a:r>
              <a:rPr b="1" lang="en" sz="1600">
                <a:solidFill>
                  <a:srgbClr val="000000"/>
                </a:solidFill>
              </a:rPr>
              <a:t>everything</a:t>
            </a:r>
            <a:r>
              <a:rPr lang="en" sz="1600">
                <a:solidFill>
                  <a:srgbClr val="000000"/>
                </a:solidFill>
              </a:rPr>
              <a:t> about sustainability</a:t>
            </a:r>
            <a:endParaRPr/>
          </a:p>
          <a:p>
            <a:pPr indent="0" lvl="0" marL="0" rtl="0" algn="ctr">
              <a:lnSpc>
                <a:spcPct val="100000"/>
              </a:lnSpc>
              <a:spcBef>
                <a:spcPts val="0"/>
              </a:spcBef>
              <a:spcAft>
                <a:spcPts val="0"/>
              </a:spcAft>
              <a:buSzPts val="1800"/>
              <a:buNone/>
            </a:pPr>
            <a:r>
              <a:t/>
            </a:r>
            <a:endParaRPr sz="1600">
              <a:solidFill>
                <a:srgbClr val="000000"/>
              </a:solidFill>
            </a:endParaRPr>
          </a:p>
          <a:p>
            <a:pPr indent="0" lvl="0" marL="0" rtl="0" algn="ctr">
              <a:lnSpc>
                <a:spcPct val="100000"/>
              </a:lnSpc>
              <a:spcBef>
                <a:spcPts val="0"/>
              </a:spcBef>
              <a:spcAft>
                <a:spcPts val="0"/>
              </a:spcAft>
              <a:buSzPts val="1800"/>
              <a:buNone/>
            </a:pPr>
            <a:r>
              <a:t/>
            </a:r>
            <a:endParaRPr sz="1600">
              <a:solidFill>
                <a:srgbClr val="000000"/>
              </a:solidFill>
            </a:endParaRPr>
          </a:p>
          <a:p>
            <a:pPr indent="0" lvl="0" marL="0" rtl="0" algn="ctr">
              <a:lnSpc>
                <a:spcPct val="100000"/>
              </a:lnSpc>
              <a:spcBef>
                <a:spcPts val="0"/>
              </a:spcBef>
              <a:spcAft>
                <a:spcPts val="0"/>
              </a:spcAft>
              <a:buSzPts val="1800"/>
              <a:buNone/>
            </a:pPr>
            <a:r>
              <a:rPr lang="en" sz="1600">
                <a:solidFill>
                  <a:srgbClr val="000000"/>
                </a:solidFill>
              </a:rPr>
              <a:t>Teach students the habit of </a:t>
            </a:r>
            <a:r>
              <a:rPr b="1" lang="en" sz="1600">
                <a:solidFill>
                  <a:srgbClr val="000000"/>
                </a:solidFill>
              </a:rPr>
              <a:t>thinking three-dimensionally </a:t>
            </a:r>
            <a:r>
              <a:rPr lang="en" sz="1600">
                <a:solidFill>
                  <a:srgbClr val="000000"/>
                </a:solidFill>
              </a:rPr>
              <a:t>about how the environmental, economic, and social interact</a:t>
            </a:r>
            <a:endParaRPr/>
          </a:p>
          <a:p>
            <a:pPr indent="0" lvl="0" marL="0" rtl="0" algn="ctr">
              <a:lnSpc>
                <a:spcPct val="100000"/>
              </a:lnSpc>
              <a:spcBef>
                <a:spcPts val="0"/>
              </a:spcBef>
              <a:spcAft>
                <a:spcPts val="0"/>
              </a:spcAft>
              <a:buSzPts val="1800"/>
              <a:buNone/>
            </a:pPr>
            <a:r>
              <a:t/>
            </a:r>
            <a:endParaRPr sz="1600">
              <a:solidFill>
                <a:srgbClr val="000000"/>
              </a:solidFill>
            </a:endParaRPr>
          </a:p>
          <a:p>
            <a:pPr indent="0" lvl="0" marL="0" rtl="0" algn="ctr">
              <a:lnSpc>
                <a:spcPct val="100000"/>
              </a:lnSpc>
              <a:spcBef>
                <a:spcPts val="0"/>
              </a:spcBef>
              <a:spcAft>
                <a:spcPts val="0"/>
              </a:spcAft>
              <a:buSzPts val="1800"/>
              <a:buNone/>
            </a:pPr>
            <a:r>
              <a:t/>
            </a:r>
            <a:endParaRPr sz="1600">
              <a:solidFill>
                <a:srgbClr val="000000"/>
              </a:solidFill>
            </a:endParaRPr>
          </a:p>
          <a:p>
            <a:pPr indent="0" lvl="0" marL="0" rtl="0" algn="ctr">
              <a:lnSpc>
                <a:spcPct val="100000"/>
              </a:lnSpc>
              <a:spcBef>
                <a:spcPts val="0"/>
              </a:spcBef>
              <a:spcAft>
                <a:spcPts val="0"/>
              </a:spcAft>
              <a:buSzPts val="1800"/>
              <a:buNone/>
            </a:pPr>
            <a:r>
              <a:rPr lang="en" sz="1600">
                <a:solidFill>
                  <a:srgbClr val="000000"/>
                </a:solidFill>
              </a:rPr>
              <a:t>Teach how to </a:t>
            </a:r>
            <a:r>
              <a:rPr b="1" lang="en" sz="1600">
                <a:solidFill>
                  <a:srgbClr val="000000"/>
                </a:solidFill>
              </a:rPr>
              <a:t>apply this thinking to your field and course</a:t>
            </a:r>
            <a:r>
              <a:rPr lang="en" sz="1600">
                <a:solidFill>
                  <a:srgbClr val="000000"/>
                </a:solidFill>
              </a:rPr>
              <a:t> material</a:t>
            </a:r>
            <a:endParaRPr sz="1600">
              <a:solidFill>
                <a:srgbClr val="000000"/>
              </a:solidFill>
            </a:endParaRPr>
          </a:p>
          <a:p>
            <a:pPr indent="0" lvl="0" marL="0" rtl="0" algn="l">
              <a:lnSpc>
                <a:spcPct val="100000"/>
              </a:lnSpc>
              <a:spcBef>
                <a:spcPts val="0"/>
              </a:spcBef>
              <a:spcAft>
                <a:spcPts val="0"/>
              </a:spcAft>
              <a:buSzPts val="1800"/>
              <a:buNone/>
            </a:pPr>
            <a:r>
              <a:t/>
            </a:r>
            <a:endParaRPr sz="1600">
              <a:solidFill>
                <a:srgbClr val="000000"/>
              </a:solidFill>
            </a:endParaRPr>
          </a:p>
        </p:txBody>
      </p:sp>
      <p:pic>
        <p:nvPicPr>
          <p:cNvPr id="129" name="Google Shape;129;p12"/>
          <p:cNvPicPr preferRelativeResize="0"/>
          <p:nvPr/>
        </p:nvPicPr>
        <p:blipFill rotWithShape="1">
          <a:blip r:embed="rId3">
            <a:alphaModFix/>
          </a:blip>
          <a:srcRect b="0" l="0" r="0" t="0"/>
          <a:stretch/>
        </p:blipFill>
        <p:spPr>
          <a:xfrm>
            <a:off x="311700" y="1335705"/>
            <a:ext cx="5073100" cy="3164488"/>
          </a:xfrm>
          <a:prstGeom prst="rect">
            <a:avLst/>
          </a:prstGeom>
          <a:noFill/>
          <a:ln>
            <a:noFill/>
          </a:ln>
        </p:spPr>
      </p:pic>
      <p:sp>
        <p:nvSpPr>
          <p:cNvPr id="130" name="Google Shape;130;p12"/>
          <p:cNvSpPr txBox="1"/>
          <p:nvPr/>
        </p:nvSpPr>
        <p:spPr>
          <a:xfrm>
            <a:off x="486866" y="4606187"/>
            <a:ext cx="47227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Avoid overwhelming students with a diagram like this one</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3"/>
          <p:cNvSpPr txBox="1"/>
          <p:nvPr>
            <p:ph type="title"/>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000">
                <a:solidFill>
                  <a:srgbClr val="F3F3F3"/>
                </a:solidFill>
              </a:rPr>
              <a:t>Sustainability Goals + Your Course</a:t>
            </a:r>
            <a:endParaRPr b="1" sz="3000" u="sng">
              <a:solidFill>
                <a:srgbClr val="CCCCCC"/>
              </a:solidFill>
            </a:endParaRPr>
          </a:p>
        </p:txBody>
      </p:sp>
      <p:sp>
        <p:nvSpPr>
          <p:cNvPr id="136" name="Google Shape;136;p13"/>
          <p:cNvSpPr txBox="1"/>
          <p:nvPr>
            <p:ph idx="1" type="body"/>
          </p:nvPr>
        </p:nvSpPr>
        <p:spPr>
          <a:xfrm>
            <a:off x="527975" y="1329825"/>
            <a:ext cx="4044000" cy="323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 sz="2200">
                <a:solidFill>
                  <a:srgbClr val="000000"/>
                </a:solidFill>
              </a:rPr>
              <a:t>Link student learning to larger goals</a:t>
            </a:r>
            <a:endParaRPr b="1" sz="2200">
              <a:solidFill>
                <a:srgbClr val="000000"/>
              </a:solidFill>
            </a:endParaRPr>
          </a:p>
          <a:p>
            <a:pPr indent="0" lvl="0" marL="0" rtl="0" algn="l">
              <a:lnSpc>
                <a:spcPct val="100000"/>
              </a:lnSpc>
              <a:spcBef>
                <a:spcPts val="0"/>
              </a:spcBef>
              <a:spcAft>
                <a:spcPts val="0"/>
              </a:spcAft>
              <a:buSzPts val="1800"/>
              <a:buNone/>
            </a:pPr>
            <a:r>
              <a:t/>
            </a:r>
            <a:endParaRPr b="1" sz="500">
              <a:solidFill>
                <a:srgbClr val="000000"/>
              </a:solidFill>
            </a:endParaRPr>
          </a:p>
          <a:p>
            <a:pPr indent="0" lvl="0" marL="0" rtl="0" algn="l">
              <a:lnSpc>
                <a:spcPct val="100000"/>
              </a:lnSpc>
              <a:spcBef>
                <a:spcPts val="0"/>
              </a:spcBef>
              <a:spcAft>
                <a:spcPts val="0"/>
              </a:spcAft>
              <a:buSzPts val="1800"/>
              <a:buNone/>
            </a:pPr>
            <a:r>
              <a:t/>
            </a:r>
            <a:endParaRPr sz="500">
              <a:solidFill>
                <a:srgbClr val="000000"/>
              </a:solidFill>
            </a:endParaRPr>
          </a:p>
          <a:p>
            <a:pPr indent="0" lvl="0" marL="0" rtl="0" algn="l">
              <a:lnSpc>
                <a:spcPct val="100000"/>
              </a:lnSpc>
              <a:spcBef>
                <a:spcPts val="0"/>
              </a:spcBef>
              <a:spcAft>
                <a:spcPts val="0"/>
              </a:spcAft>
              <a:buSzPts val="1800"/>
              <a:buNone/>
            </a:pPr>
            <a:r>
              <a:rPr lang="en" sz="2200">
                <a:solidFill>
                  <a:srgbClr val="000000"/>
                </a:solidFill>
              </a:rPr>
              <a:t>To motivate students</a:t>
            </a:r>
            <a:endParaRPr sz="2200">
              <a:solidFill>
                <a:srgbClr val="000000"/>
              </a:solidFill>
            </a:endParaRPr>
          </a:p>
          <a:p>
            <a:pPr indent="0" lvl="0" marL="0" rtl="0" algn="l">
              <a:lnSpc>
                <a:spcPct val="100000"/>
              </a:lnSpc>
              <a:spcBef>
                <a:spcPts val="1000"/>
              </a:spcBef>
              <a:spcAft>
                <a:spcPts val="0"/>
              </a:spcAft>
              <a:buSzPts val="1800"/>
              <a:buNone/>
            </a:pPr>
            <a:r>
              <a:t/>
            </a:r>
            <a:endParaRPr sz="500">
              <a:solidFill>
                <a:srgbClr val="000000"/>
              </a:solidFill>
            </a:endParaRPr>
          </a:p>
          <a:p>
            <a:pPr indent="0" lvl="0" marL="0" rtl="0" algn="l">
              <a:lnSpc>
                <a:spcPct val="100000"/>
              </a:lnSpc>
              <a:spcBef>
                <a:spcPts val="1000"/>
              </a:spcBef>
              <a:spcAft>
                <a:spcPts val="0"/>
              </a:spcAft>
              <a:buSzPts val="1800"/>
              <a:buNone/>
            </a:pPr>
            <a:r>
              <a:rPr lang="en" sz="2200">
                <a:solidFill>
                  <a:srgbClr val="000000"/>
                </a:solidFill>
              </a:rPr>
              <a:t>To help students evaluate solutions</a:t>
            </a:r>
            <a:endParaRPr sz="2200">
              <a:solidFill>
                <a:srgbClr val="000000"/>
              </a:solidFill>
            </a:endParaRPr>
          </a:p>
          <a:p>
            <a:pPr indent="0" lvl="0" marL="0" rtl="0" algn="l">
              <a:lnSpc>
                <a:spcPct val="100000"/>
              </a:lnSpc>
              <a:spcBef>
                <a:spcPts val="1000"/>
              </a:spcBef>
              <a:spcAft>
                <a:spcPts val="0"/>
              </a:spcAft>
              <a:buSzPts val="1800"/>
              <a:buNone/>
            </a:pPr>
            <a:r>
              <a:t/>
            </a:r>
            <a:endParaRPr sz="500">
              <a:solidFill>
                <a:srgbClr val="000000"/>
              </a:solidFill>
            </a:endParaRPr>
          </a:p>
          <a:p>
            <a:pPr indent="0" lvl="0" marL="0" rtl="0" algn="l">
              <a:lnSpc>
                <a:spcPct val="100000"/>
              </a:lnSpc>
              <a:spcBef>
                <a:spcPts val="1000"/>
              </a:spcBef>
              <a:spcAft>
                <a:spcPts val="1000"/>
              </a:spcAft>
              <a:buSzPts val="1800"/>
              <a:buNone/>
            </a:pPr>
            <a:r>
              <a:rPr lang="en" sz="2200">
                <a:solidFill>
                  <a:srgbClr val="000000"/>
                </a:solidFill>
              </a:rPr>
              <a:t>To help students make meaningful contributions</a:t>
            </a:r>
            <a:endParaRPr sz="2200">
              <a:solidFill>
                <a:srgbClr val="000000"/>
              </a:solidFill>
            </a:endParaRPr>
          </a:p>
        </p:txBody>
      </p:sp>
      <p:pic>
        <p:nvPicPr>
          <p:cNvPr id="137" name="Google Shape;137;p13"/>
          <p:cNvPicPr preferRelativeResize="0"/>
          <p:nvPr/>
        </p:nvPicPr>
        <p:blipFill rotWithShape="1">
          <a:blip r:embed="rId3">
            <a:alphaModFix/>
          </a:blip>
          <a:srcRect b="0" l="0" r="0" t="0"/>
          <a:stretch/>
        </p:blipFill>
        <p:spPr>
          <a:xfrm>
            <a:off x="4751775" y="1204200"/>
            <a:ext cx="3657325" cy="3657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txBox="1"/>
          <p:nvPr>
            <p:ph type="title"/>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000">
                <a:solidFill>
                  <a:srgbClr val="F3F3F3"/>
                </a:solidFill>
              </a:rPr>
              <a:t>Sustainability Definitions</a:t>
            </a:r>
            <a:endParaRPr b="1" sz="3000" u="sng">
              <a:solidFill>
                <a:srgbClr val="CCCCCC"/>
              </a:solidFill>
            </a:endParaRPr>
          </a:p>
        </p:txBody>
      </p:sp>
      <p:sp>
        <p:nvSpPr>
          <p:cNvPr id="143" name="Google Shape;143;p14"/>
          <p:cNvSpPr txBox="1"/>
          <p:nvPr/>
        </p:nvSpPr>
        <p:spPr>
          <a:xfrm>
            <a:off x="6100550" y="1313450"/>
            <a:ext cx="2551200" cy="355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666666"/>
                </a:solidFill>
                <a:latin typeface="Arial"/>
                <a:ea typeface="Arial"/>
                <a:cs typeface="Arial"/>
                <a:sym typeface="Arial"/>
              </a:rPr>
              <a:t>Which connections do you want your students to make?</a:t>
            </a:r>
            <a:endParaRPr b="0" i="1" sz="2000" u="none" cap="none" strike="noStrike">
              <a:solidFill>
                <a:srgbClr val="666666"/>
              </a:solidFill>
              <a:latin typeface="Arial"/>
              <a:ea typeface="Arial"/>
              <a:cs typeface="Arial"/>
              <a:sym typeface="Arial"/>
            </a:endParaRPr>
          </a:p>
        </p:txBody>
      </p:sp>
      <p:pic>
        <p:nvPicPr>
          <p:cNvPr descr="https://lh5.googleusercontent.com/JfHlKyTijlpvivuANJzyc245q6BfQmwOFlm48oihnl2b1W3j8qbsR9wsMvNL4c80QFfzk84cmuKhf30Dlm2RqLxeozN7_J5LqU6875LweF2Jdx28rj7weNx-mlK4I3hCGU6wbRhBFTo" id="144" name="Google Shape;144;p14"/>
          <p:cNvPicPr preferRelativeResize="0"/>
          <p:nvPr/>
        </p:nvPicPr>
        <p:blipFill rotWithShape="1">
          <a:blip r:embed="rId3">
            <a:alphaModFix/>
          </a:blip>
          <a:srcRect b="0" l="0" r="0" t="0"/>
          <a:stretch/>
        </p:blipFill>
        <p:spPr>
          <a:xfrm>
            <a:off x="811923" y="1313449"/>
            <a:ext cx="4106917" cy="35707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txBox="1"/>
          <p:nvPr>
            <p:ph type="title"/>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000">
                <a:solidFill>
                  <a:srgbClr val="F3F3F3"/>
                </a:solidFill>
              </a:rPr>
              <a:t>Sustainability Learning Outcomes</a:t>
            </a:r>
            <a:endParaRPr b="1" sz="3000" u="sng">
              <a:solidFill>
                <a:srgbClr val="CCCCCC"/>
              </a:solidFill>
            </a:endParaRPr>
          </a:p>
        </p:txBody>
      </p:sp>
      <p:sp>
        <p:nvSpPr>
          <p:cNvPr id="150" name="Google Shape;150;p15"/>
          <p:cNvSpPr txBox="1"/>
          <p:nvPr/>
        </p:nvSpPr>
        <p:spPr>
          <a:xfrm>
            <a:off x="6100550" y="1313450"/>
            <a:ext cx="2551200" cy="355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666666"/>
                </a:solidFill>
                <a:latin typeface="Arial"/>
                <a:ea typeface="Arial"/>
                <a:cs typeface="Arial"/>
                <a:sym typeface="Arial"/>
              </a:rPr>
              <a:t>What do you want students to be able to know and do?</a:t>
            </a:r>
            <a:endParaRPr b="0" i="1" sz="2000" u="none" cap="none" strike="noStrike">
              <a:solidFill>
                <a:srgbClr val="666666"/>
              </a:solidFill>
              <a:latin typeface="Arial"/>
              <a:ea typeface="Arial"/>
              <a:cs typeface="Arial"/>
              <a:sym typeface="Arial"/>
            </a:endParaRPr>
          </a:p>
        </p:txBody>
      </p:sp>
      <p:pic>
        <p:nvPicPr>
          <p:cNvPr descr="https://lh5.googleusercontent.com/JfHlKyTijlpvivuANJzyc245q6BfQmwOFlm48oihnl2b1W3j8qbsR9wsMvNL4c80QFfzk84cmuKhf30Dlm2RqLxeozN7_J5LqU6875LweF2Jdx28rj7weNx-mlK4I3hCGU6wbRhBFTo" id="151" name="Google Shape;151;p15"/>
          <p:cNvPicPr preferRelativeResize="0"/>
          <p:nvPr/>
        </p:nvPicPr>
        <p:blipFill rotWithShape="1">
          <a:blip r:embed="rId3">
            <a:alphaModFix/>
          </a:blip>
          <a:srcRect b="0" l="0" r="0" t="0"/>
          <a:stretch/>
        </p:blipFill>
        <p:spPr>
          <a:xfrm>
            <a:off x="811923" y="1313449"/>
            <a:ext cx="4106917" cy="35707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000">
                <a:solidFill>
                  <a:srgbClr val="F3F3F3"/>
                </a:solidFill>
              </a:rPr>
              <a:t>Focal Questions</a:t>
            </a:r>
            <a:endParaRPr b="1" sz="3000" u="sng">
              <a:solidFill>
                <a:srgbClr val="CCCCCC"/>
              </a:solidFill>
            </a:endParaRPr>
          </a:p>
        </p:txBody>
      </p:sp>
      <p:sp>
        <p:nvSpPr>
          <p:cNvPr id="157" name="Google Shape;157;p16"/>
          <p:cNvSpPr txBox="1"/>
          <p:nvPr/>
        </p:nvSpPr>
        <p:spPr>
          <a:xfrm>
            <a:off x="6100550" y="1313450"/>
            <a:ext cx="2551200" cy="355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38761D"/>
                </a:solidFill>
                <a:latin typeface="Arial"/>
                <a:ea typeface="Arial"/>
                <a:cs typeface="Arial"/>
                <a:sym typeface="Arial"/>
              </a:rPr>
              <a:t>Environmental</a:t>
            </a:r>
            <a:r>
              <a:rPr b="1" i="0" lang="en" sz="2000" u="none" cap="none" strike="noStrike">
                <a:solidFill>
                  <a:schemeClr val="dk1"/>
                </a:solidFill>
                <a:latin typeface="Arial"/>
                <a:ea typeface="Arial"/>
                <a:cs typeface="Arial"/>
                <a:sym typeface="Arial"/>
              </a:rPr>
              <a:t>, </a:t>
            </a:r>
            <a:r>
              <a:rPr b="1" i="0" lang="en" sz="2000" u="none" cap="none" strike="noStrike">
                <a:solidFill>
                  <a:srgbClr val="1155CC"/>
                </a:solidFill>
                <a:latin typeface="Arial"/>
                <a:ea typeface="Arial"/>
                <a:cs typeface="Arial"/>
                <a:sym typeface="Arial"/>
              </a:rPr>
              <a:t>social</a:t>
            </a:r>
            <a:r>
              <a:rPr b="1" i="0" lang="en" sz="2000" u="none" cap="none" strike="noStrike">
                <a:solidFill>
                  <a:schemeClr val="dk1"/>
                </a:solidFill>
                <a:latin typeface="Arial"/>
                <a:ea typeface="Arial"/>
                <a:cs typeface="Arial"/>
                <a:sym typeface="Arial"/>
              </a:rPr>
              <a:t>, </a:t>
            </a:r>
            <a:r>
              <a:rPr b="1" i="0" lang="en" sz="2000" u="none" cap="none" strike="noStrike">
                <a:solidFill>
                  <a:srgbClr val="BF9000"/>
                </a:solidFill>
                <a:latin typeface="Arial"/>
                <a:ea typeface="Arial"/>
                <a:cs typeface="Arial"/>
                <a:sym typeface="Arial"/>
              </a:rPr>
              <a:t>economic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1" lang="en" sz="2000" u="none" cap="none" strike="noStrike">
                <a:solidFill>
                  <a:schemeClr val="dk1"/>
                </a:solidFill>
                <a:latin typeface="Arial"/>
                <a:ea typeface="Arial"/>
                <a:cs typeface="Arial"/>
                <a:sym typeface="Arial"/>
              </a:rPr>
              <a:t>What are the likely </a:t>
            </a:r>
            <a:r>
              <a:rPr b="0" i="1" lang="en" sz="2000" u="none" cap="none" strike="noStrike">
                <a:solidFill>
                  <a:srgbClr val="BF9000"/>
                </a:solidFill>
                <a:latin typeface="Arial"/>
                <a:ea typeface="Arial"/>
                <a:cs typeface="Arial"/>
                <a:sym typeface="Arial"/>
              </a:rPr>
              <a:t>costs and benefits</a:t>
            </a:r>
            <a:r>
              <a:rPr b="0" i="1" lang="en" sz="2000" u="none" cap="none" strike="noStrike">
                <a:solidFill>
                  <a:schemeClr val="dk1"/>
                </a:solidFill>
                <a:latin typeface="Arial"/>
                <a:ea typeface="Arial"/>
                <a:cs typeface="Arial"/>
                <a:sym typeface="Arial"/>
              </a:rPr>
              <a:t> of enacting </a:t>
            </a:r>
            <a:r>
              <a:rPr b="0" i="1" lang="en" sz="2000" u="none" cap="none" strike="noStrike">
                <a:solidFill>
                  <a:srgbClr val="1155CC"/>
                </a:solidFill>
                <a:latin typeface="Arial"/>
                <a:ea typeface="Arial"/>
                <a:cs typeface="Arial"/>
                <a:sym typeface="Arial"/>
              </a:rPr>
              <a:t>carbon taxes</a:t>
            </a:r>
            <a:r>
              <a:rPr b="0" i="1" lang="en" sz="2000" u="none" cap="none" strike="noStrike">
                <a:solidFill>
                  <a:schemeClr val="dk1"/>
                </a:solidFill>
                <a:latin typeface="Arial"/>
                <a:ea typeface="Arial"/>
                <a:cs typeface="Arial"/>
                <a:sym typeface="Arial"/>
              </a:rPr>
              <a:t> to combat </a:t>
            </a:r>
            <a:r>
              <a:rPr b="0" i="1" lang="en" sz="2000" u="none" cap="none" strike="noStrike">
                <a:solidFill>
                  <a:srgbClr val="38761D"/>
                </a:solidFill>
                <a:latin typeface="Arial"/>
                <a:ea typeface="Arial"/>
                <a:cs typeface="Arial"/>
                <a:sym typeface="Arial"/>
              </a:rPr>
              <a:t>climate change</a:t>
            </a:r>
            <a:r>
              <a:rPr b="0" i="1" lang="en" sz="2000" u="none" cap="none" strike="noStrike">
                <a:solidFill>
                  <a:schemeClr val="dk1"/>
                </a:solidFill>
                <a:latin typeface="Arial"/>
                <a:ea typeface="Arial"/>
                <a:cs typeface="Arial"/>
                <a:sym typeface="Arial"/>
              </a:rPr>
              <a:t>?</a:t>
            </a:r>
            <a:endParaRPr b="0" i="1" sz="2000" u="none" cap="none" strike="noStrike">
              <a:solidFill>
                <a:srgbClr val="000000"/>
              </a:solidFill>
              <a:latin typeface="Arial"/>
              <a:ea typeface="Arial"/>
              <a:cs typeface="Arial"/>
              <a:sym typeface="Arial"/>
            </a:endParaRPr>
          </a:p>
        </p:txBody>
      </p:sp>
      <p:pic>
        <p:nvPicPr>
          <p:cNvPr descr="https://lh5.googleusercontent.com/JfHlKyTijlpvivuANJzyc245q6BfQmwOFlm48oihnl2b1W3j8qbsR9wsMvNL4c80QFfzk84cmuKhf30Dlm2RqLxeozN7_J5LqU6875LweF2Jdx28rj7weNx-mlK4I3hCGU6wbRhBFTo" id="158" name="Google Shape;158;p16"/>
          <p:cNvPicPr preferRelativeResize="0"/>
          <p:nvPr/>
        </p:nvPicPr>
        <p:blipFill rotWithShape="1">
          <a:blip r:embed="rId3">
            <a:alphaModFix/>
          </a:blip>
          <a:srcRect b="0" l="0" r="0" t="0"/>
          <a:stretch/>
        </p:blipFill>
        <p:spPr>
          <a:xfrm>
            <a:off x="811923" y="1313449"/>
            <a:ext cx="4106917" cy="35707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7"/>
          <p:cNvSpPr txBox="1"/>
          <p:nvPr>
            <p:ph type="title"/>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000">
                <a:solidFill>
                  <a:srgbClr val="F3F3F3"/>
                </a:solidFill>
              </a:rPr>
              <a:t>Focal Questions</a:t>
            </a:r>
            <a:endParaRPr b="1" sz="3000" u="sng">
              <a:solidFill>
                <a:srgbClr val="CCCCCC"/>
              </a:solidFill>
            </a:endParaRPr>
          </a:p>
        </p:txBody>
      </p:sp>
      <p:sp>
        <p:nvSpPr>
          <p:cNvPr id="164" name="Google Shape;164;p17"/>
          <p:cNvSpPr txBox="1"/>
          <p:nvPr/>
        </p:nvSpPr>
        <p:spPr>
          <a:xfrm>
            <a:off x="6225325" y="1313450"/>
            <a:ext cx="2481600" cy="355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38761D"/>
                </a:solidFill>
                <a:latin typeface="Arial"/>
                <a:ea typeface="Arial"/>
                <a:cs typeface="Arial"/>
                <a:sym typeface="Arial"/>
              </a:rPr>
              <a:t>Environmental</a:t>
            </a:r>
            <a:r>
              <a:rPr b="1" i="0" lang="en" sz="2000" u="none" cap="none" strike="noStrike">
                <a:solidFill>
                  <a:schemeClr val="dk1"/>
                </a:solidFill>
                <a:latin typeface="Arial"/>
                <a:ea typeface="Arial"/>
                <a:cs typeface="Arial"/>
                <a:sym typeface="Arial"/>
              </a:rPr>
              <a:t>, </a:t>
            </a:r>
            <a:r>
              <a:rPr b="1" i="0" lang="en" sz="2000" u="none" cap="none" strike="noStrike">
                <a:solidFill>
                  <a:srgbClr val="1155CC"/>
                </a:solidFill>
                <a:latin typeface="Arial"/>
                <a:ea typeface="Arial"/>
                <a:cs typeface="Arial"/>
                <a:sym typeface="Arial"/>
              </a:rPr>
              <a:t>social</a:t>
            </a:r>
            <a:r>
              <a:rPr b="1" i="0" lang="en" sz="2000" u="none" cap="none" strike="noStrike">
                <a:solidFill>
                  <a:schemeClr val="dk1"/>
                </a:solidFill>
                <a:latin typeface="Arial"/>
                <a:ea typeface="Arial"/>
                <a:cs typeface="Arial"/>
                <a:sym typeface="Arial"/>
              </a:rPr>
              <a:t>, </a:t>
            </a:r>
            <a:r>
              <a:rPr b="1" i="0" lang="en" sz="2000" u="none" cap="none" strike="noStrike">
                <a:solidFill>
                  <a:srgbClr val="BF9000"/>
                </a:solidFill>
                <a:latin typeface="Arial"/>
                <a:ea typeface="Arial"/>
                <a:cs typeface="Arial"/>
                <a:sym typeface="Arial"/>
              </a:rPr>
              <a:t>economic</a:t>
            </a:r>
            <a:endParaRPr b="1" i="0" sz="2000" u="none" cap="none" strike="noStrike">
              <a:solidFill>
                <a:srgbClr val="BF9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1" lang="en" sz="2000" u="none" cap="none" strike="noStrike">
                <a:solidFill>
                  <a:schemeClr val="dk1"/>
                </a:solidFill>
                <a:latin typeface="Arial"/>
                <a:ea typeface="Arial"/>
                <a:cs typeface="Arial"/>
                <a:sym typeface="Arial"/>
              </a:rPr>
              <a:t>How was 19th century American </a:t>
            </a:r>
            <a:r>
              <a:rPr b="0" i="1" lang="en" sz="2000" u="none" cap="none" strike="noStrike">
                <a:solidFill>
                  <a:srgbClr val="38761D"/>
                </a:solidFill>
                <a:latin typeface="Arial"/>
                <a:ea typeface="Arial"/>
                <a:cs typeface="Arial"/>
                <a:sym typeface="Arial"/>
              </a:rPr>
              <a:t>landscape </a:t>
            </a:r>
            <a:r>
              <a:rPr b="0" i="1" lang="en" sz="2000" u="none" cap="none" strike="noStrike">
                <a:solidFill>
                  <a:srgbClr val="1155CC"/>
                </a:solidFill>
                <a:latin typeface="Arial"/>
                <a:ea typeface="Arial"/>
                <a:cs typeface="Arial"/>
                <a:sym typeface="Arial"/>
              </a:rPr>
              <a:t>photography </a:t>
            </a:r>
            <a:r>
              <a:rPr b="0" i="1" lang="en" sz="2000" u="none" cap="none" strike="noStrike">
                <a:solidFill>
                  <a:schemeClr val="dk1"/>
                </a:solidFill>
                <a:latin typeface="Arial"/>
                <a:ea typeface="Arial"/>
                <a:cs typeface="Arial"/>
                <a:sym typeface="Arial"/>
              </a:rPr>
              <a:t>used to boost </a:t>
            </a:r>
            <a:r>
              <a:rPr b="0" i="1" lang="en" sz="2000" u="none" cap="none" strike="noStrike">
                <a:solidFill>
                  <a:srgbClr val="BF9000"/>
                </a:solidFill>
                <a:latin typeface="Arial"/>
                <a:ea typeface="Arial"/>
                <a:cs typeface="Arial"/>
                <a:sym typeface="Arial"/>
              </a:rPr>
              <a:t>tourism </a:t>
            </a:r>
            <a:r>
              <a:rPr b="0" i="1" lang="en" sz="2000" u="none" cap="none" strike="noStrike">
                <a:solidFill>
                  <a:schemeClr val="dk1"/>
                </a:solidFill>
                <a:latin typeface="Arial"/>
                <a:ea typeface="Arial"/>
                <a:cs typeface="Arial"/>
                <a:sym typeface="Arial"/>
              </a:rPr>
              <a:t>in California?</a:t>
            </a:r>
            <a:endParaRPr b="0" i="1"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https://lh5.googleusercontent.com/JfHlKyTijlpvivuANJzyc245q6BfQmwOFlm48oihnl2b1W3j8qbsR9wsMvNL4c80QFfzk84cmuKhf30Dlm2RqLxeozN7_J5LqU6875LweF2Jdx28rj7weNx-mlK4I3hCGU6wbRhBFTo" id="165" name="Google Shape;165;p17"/>
          <p:cNvPicPr preferRelativeResize="0"/>
          <p:nvPr/>
        </p:nvPicPr>
        <p:blipFill rotWithShape="1">
          <a:blip r:embed="rId3">
            <a:alphaModFix/>
          </a:blip>
          <a:srcRect b="0" l="0" r="0" t="0"/>
          <a:stretch/>
        </p:blipFill>
        <p:spPr>
          <a:xfrm>
            <a:off x="811923" y="1313449"/>
            <a:ext cx="4106917" cy="35707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8"/>
          <p:cNvSpPr txBox="1"/>
          <p:nvPr>
            <p:ph type="title"/>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000">
                <a:solidFill>
                  <a:srgbClr val="F3F3F3"/>
                </a:solidFill>
              </a:rPr>
              <a:t>Focal Questions</a:t>
            </a:r>
            <a:endParaRPr b="1" sz="3000" u="sng">
              <a:solidFill>
                <a:srgbClr val="CCCCCC"/>
              </a:solidFill>
            </a:endParaRPr>
          </a:p>
        </p:txBody>
      </p:sp>
      <p:sp>
        <p:nvSpPr>
          <p:cNvPr id="171" name="Google Shape;171;p18"/>
          <p:cNvSpPr txBox="1"/>
          <p:nvPr/>
        </p:nvSpPr>
        <p:spPr>
          <a:xfrm>
            <a:off x="6086675" y="1313450"/>
            <a:ext cx="2620500" cy="355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38761D"/>
                </a:solidFill>
                <a:latin typeface="Arial"/>
                <a:ea typeface="Arial"/>
                <a:cs typeface="Arial"/>
                <a:sym typeface="Arial"/>
              </a:rPr>
              <a:t>Environmental</a:t>
            </a:r>
            <a:r>
              <a:rPr b="1" i="0" lang="en" sz="2000" u="none" cap="none" strike="noStrike">
                <a:solidFill>
                  <a:schemeClr val="dk1"/>
                </a:solidFill>
                <a:latin typeface="Arial"/>
                <a:ea typeface="Arial"/>
                <a:cs typeface="Arial"/>
                <a:sym typeface="Arial"/>
              </a:rPr>
              <a:t>, </a:t>
            </a:r>
            <a:r>
              <a:rPr b="1" i="0" lang="en" sz="2000" u="none" cap="none" strike="noStrike">
                <a:solidFill>
                  <a:srgbClr val="1155CC"/>
                </a:solidFill>
                <a:latin typeface="Arial"/>
                <a:ea typeface="Arial"/>
                <a:cs typeface="Arial"/>
                <a:sym typeface="Arial"/>
              </a:rPr>
              <a:t>social</a:t>
            </a:r>
            <a:r>
              <a:rPr b="1" i="0" lang="en" sz="2000" u="none" cap="none" strike="noStrike">
                <a:solidFill>
                  <a:schemeClr val="dk1"/>
                </a:solidFill>
                <a:latin typeface="Arial"/>
                <a:ea typeface="Arial"/>
                <a:cs typeface="Arial"/>
                <a:sym typeface="Arial"/>
              </a:rPr>
              <a:t>, </a:t>
            </a:r>
            <a:r>
              <a:rPr b="1" i="0" lang="en" sz="2000" u="none" cap="none" strike="noStrike">
                <a:solidFill>
                  <a:srgbClr val="BF9000"/>
                </a:solidFill>
                <a:latin typeface="Arial"/>
                <a:ea typeface="Arial"/>
                <a:cs typeface="Arial"/>
                <a:sym typeface="Arial"/>
              </a:rPr>
              <a:t>economic</a:t>
            </a:r>
            <a:endParaRPr b="1" i="0" sz="2000" u="none" cap="none" strike="noStrike">
              <a:solidFill>
                <a:srgbClr val="BF9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1" lang="en" sz="2000" u="none" cap="none" strike="noStrike">
                <a:solidFill>
                  <a:schemeClr val="dk1"/>
                </a:solidFill>
                <a:latin typeface="Arial"/>
                <a:ea typeface="Arial"/>
                <a:cs typeface="Arial"/>
                <a:sym typeface="Arial"/>
              </a:rPr>
              <a:t>How can we design electronics using </a:t>
            </a:r>
            <a:r>
              <a:rPr b="0" i="1" lang="en" sz="2000" u="none" cap="none" strike="noStrike">
                <a:solidFill>
                  <a:srgbClr val="38761D"/>
                </a:solidFill>
                <a:latin typeface="Arial"/>
                <a:ea typeface="Arial"/>
                <a:cs typeface="Arial"/>
                <a:sym typeface="Arial"/>
              </a:rPr>
              <a:t>materials </a:t>
            </a:r>
            <a:r>
              <a:rPr b="0" i="1" lang="en" sz="2000" u="none" cap="none" strike="noStrike">
                <a:solidFill>
                  <a:schemeClr val="dk1"/>
                </a:solidFill>
                <a:latin typeface="Arial"/>
                <a:ea typeface="Arial"/>
                <a:cs typeface="Arial"/>
                <a:sym typeface="Arial"/>
              </a:rPr>
              <a:t>that can be recycled more </a:t>
            </a:r>
            <a:r>
              <a:rPr b="0" i="1" lang="en" sz="2000" u="none" cap="none" strike="noStrike">
                <a:solidFill>
                  <a:srgbClr val="1155CC"/>
                </a:solidFill>
                <a:latin typeface="Arial"/>
                <a:ea typeface="Arial"/>
                <a:cs typeface="Arial"/>
                <a:sym typeface="Arial"/>
              </a:rPr>
              <a:t>safely</a:t>
            </a:r>
            <a:r>
              <a:rPr b="0" i="1" lang="en" sz="2000" u="none" cap="none" strike="noStrike">
                <a:solidFill>
                  <a:schemeClr val="dk1"/>
                </a:solidFill>
                <a:latin typeface="Arial"/>
                <a:ea typeface="Arial"/>
                <a:cs typeface="Arial"/>
                <a:sym typeface="Arial"/>
              </a:rPr>
              <a:t> and </a:t>
            </a:r>
            <a:r>
              <a:rPr b="0" i="1" lang="en" sz="2000" u="none" cap="none" strike="noStrike">
                <a:solidFill>
                  <a:srgbClr val="BF9000"/>
                </a:solidFill>
                <a:latin typeface="Arial"/>
                <a:ea typeface="Arial"/>
                <a:cs typeface="Arial"/>
                <a:sym typeface="Arial"/>
              </a:rPr>
              <a:t>efficiently</a:t>
            </a:r>
            <a:r>
              <a:rPr b="0" i="1" lang="en" sz="2000" u="none" cap="none" strike="noStrike">
                <a:solidFill>
                  <a:schemeClr val="dk1"/>
                </a:solidFill>
                <a:latin typeface="Arial"/>
                <a:ea typeface="Arial"/>
                <a:cs typeface="Arial"/>
                <a:sym typeface="Arial"/>
              </a:rPr>
              <a:t>?</a:t>
            </a:r>
            <a:endParaRPr b="0" i="1"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https://lh5.googleusercontent.com/JfHlKyTijlpvivuANJzyc245q6BfQmwOFlm48oihnl2b1W3j8qbsR9wsMvNL4c80QFfzk84cmuKhf30Dlm2RqLxeozN7_J5LqU6875LweF2Jdx28rj7weNx-mlK4I3hCGU6wbRhBFTo" id="172" name="Google Shape;172;p18"/>
          <p:cNvPicPr preferRelativeResize="0"/>
          <p:nvPr/>
        </p:nvPicPr>
        <p:blipFill rotWithShape="1">
          <a:blip r:embed="rId3">
            <a:alphaModFix/>
          </a:blip>
          <a:srcRect b="0" l="0" r="0" t="0"/>
          <a:stretch/>
        </p:blipFill>
        <p:spPr>
          <a:xfrm>
            <a:off x="811923" y="1313449"/>
            <a:ext cx="4106917" cy="35707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000">
                <a:solidFill>
                  <a:srgbClr val="F3F3F3"/>
                </a:solidFill>
              </a:rPr>
              <a:t>Focal Questions</a:t>
            </a:r>
            <a:endParaRPr b="1" sz="3000" u="sng">
              <a:solidFill>
                <a:srgbClr val="CCCCCC"/>
              </a:solidFill>
            </a:endParaRPr>
          </a:p>
        </p:txBody>
      </p:sp>
      <p:sp>
        <p:nvSpPr>
          <p:cNvPr id="178" name="Google Shape;178;p19"/>
          <p:cNvSpPr txBox="1"/>
          <p:nvPr/>
        </p:nvSpPr>
        <p:spPr>
          <a:xfrm>
            <a:off x="6128275" y="1313450"/>
            <a:ext cx="2592600" cy="355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38761D"/>
                </a:solidFill>
                <a:latin typeface="Arial"/>
                <a:ea typeface="Arial"/>
                <a:cs typeface="Arial"/>
                <a:sym typeface="Arial"/>
              </a:rPr>
              <a:t>Environmental</a:t>
            </a:r>
            <a:r>
              <a:rPr b="1" i="0" lang="en" sz="2000" u="none" cap="none" strike="noStrike">
                <a:solidFill>
                  <a:schemeClr val="dk1"/>
                </a:solidFill>
                <a:latin typeface="Arial"/>
                <a:ea typeface="Arial"/>
                <a:cs typeface="Arial"/>
                <a:sym typeface="Arial"/>
              </a:rPr>
              <a:t>, </a:t>
            </a:r>
            <a:r>
              <a:rPr b="1" i="0" lang="en" sz="2000" u="none" cap="none" strike="noStrike">
                <a:solidFill>
                  <a:srgbClr val="1155CC"/>
                </a:solidFill>
                <a:latin typeface="Arial"/>
                <a:ea typeface="Arial"/>
                <a:cs typeface="Arial"/>
                <a:sym typeface="Arial"/>
              </a:rPr>
              <a:t>social</a:t>
            </a:r>
            <a:r>
              <a:rPr b="1" i="0" lang="en" sz="2000" u="none" cap="none" strike="noStrike">
                <a:solidFill>
                  <a:schemeClr val="dk1"/>
                </a:solidFill>
                <a:latin typeface="Arial"/>
                <a:ea typeface="Arial"/>
                <a:cs typeface="Arial"/>
                <a:sym typeface="Arial"/>
              </a:rPr>
              <a:t>, </a:t>
            </a:r>
            <a:r>
              <a:rPr b="1" i="0" lang="en" sz="2000" u="none" cap="none" strike="noStrike">
                <a:solidFill>
                  <a:srgbClr val="BF9000"/>
                </a:solidFill>
                <a:latin typeface="Arial"/>
                <a:ea typeface="Arial"/>
                <a:cs typeface="Arial"/>
                <a:sym typeface="Arial"/>
              </a:rPr>
              <a:t>economic</a:t>
            </a:r>
            <a:endParaRPr b="1" i="0" sz="2000" u="none" cap="none" strike="noStrike">
              <a:solidFill>
                <a:srgbClr val="BF9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1" lang="en" sz="2000" u="none" cap="none" strike="noStrike">
                <a:solidFill>
                  <a:schemeClr val="dk1"/>
                </a:solidFill>
                <a:latin typeface="Arial"/>
                <a:ea typeface="Arial"/>
                <a:cs typeface="Arial"/>
                <a:sym typeface="Arial"/>
              </a:rPr>
              <a:t>Can a </a:t>
            </a:r>
            <a:r>
              <a:rPr b="0" i="1" lang="en" sz="2000" u="none" cap="none" strike="noStrike">
                <a:solidFill>
                  <a:srgbClr val="1155CC"/>
                </a:solidFill>
                <a:latin typeface="Arial"/>
                <a:ea typeface="Arial"/>
                <a:cs typeface="Arial"/>
                <a:sym typeface="Arial"/>
              </a:rPr>
              <a:t>Christian </a:t>
            </a:r>
            <a:r>
              <a:rPr b="0" i="1" lang="en" sz="2000" u="none" cap="none" strike="noStrike">
                <a:solidFill>
                  <a:srgbClr val="222222"/>
                </a:solidFill>
                <a:latin typeface="Arial"/>
                <a:ea typeface="Arial"/>
                <a:cs typeface="Arial"/>
                <a:sym typeface="Arial"/>
              </a:rPr>
              <a:t>ethics of </a:t>
            </a:r>
            <a:r>
              <a:rPr b="0" i="1" lang="en" sz="2000" u="none" cap="none" strike="noStrike">
                <a:solidFill>
                  <a:srgbClr val="BF9000"/>
                </a:solidFill>
                <a:latin typeface="Arial"/>
                <a:ea typeface="Arial"/>
                <a:cs typeface="Arial"/>
                <a:sym typeface="Arial"/>
              </a:rPr>
              <a:t>stewardship </a:t>
            </a:r>
            <a:r>
              <a:rPr b="0" i="1" lang="en" sz="2000" u="none" cap="none" strike="noStrike">
                <a:solidFill>
                  <a:schemeClr val="dk1"/>
                </a:solidFill>
                <a:latin typeface="Arial"/>
                <a:ea typeface="Arial"/>
                <a:cs typeface="Arial"/>
                <a:sym typeface="Arial"/>
              </a:rPr>
              <a:t>adequately protect the </a:t>
            </a:r>
            <a:r>
              <a:rPr b="0" i="1" lang="en" sz="2000" u="none" cap="none" strike="noStrike">
                <a:solidFill>
                  <a:srgbClr val="38761D"/>
                </a:solidFill>
                <a:latin typeface="Arial"/>
                <a:ea typeface="Arial"/>
                <a:cs typeface="Arial"/>
                <a:sym typeface="Arial"/>
              </a:rPr>
              <a:t>environment</a:t>
            </a:r>
            <a:r>
              <a:rPr b="0" i="1" lang="en" sz="2000" u="none" cap="none" strike="noStrike">
                <a:solidFill>
                  <a:schemeClr val="dk1"/>
                </a:solidFill>
                <a:latin typeface="Arial"/>
                <a:ea typeface="Arial"/>
                <a:cs typeface="Arial"/>
                <a:sym typeface="Arial"/>
              </a:rPr>
              <a:t>?</a:t>
            </a:r>
            <a:endParaRPr b="0" i="1"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https://lh5.googleusercontent.com/JfHlKyTijlpvivuANJzyc245q6BfQmwOFlm48oihnl2b1W3j8qbsR9wsMvNL4c80QFfzk84cmuKhf30Dlm2RqLxeozN7_J5LqU6875LweF2Jdx28rj7weNx-mlK4I3hCGU6wbRhBFTo" id="179" name="Google Shape;179;p19"/>
          <p:cNvPicPr preferRelativeResize="0"/>
          <p:nvPr/>
        </p:nvPicPr>
        <p:blipFill rotWithShape="1">
          <a:blip r:embed="rId3">
            <a:alphaModFix/>
          </a:blip>
          <a:srcRect b="0" l="0" r="0" t="0"/>
          <a:stretch/>
        </p:blipFill>
        <p:spPr>
          <a:xfrm>
            <a:off x="811923" y="1313449"/>
            <a:ext cx="4106917" cy="35707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Slides to Use in Class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3"/>
          <p:cNvPicPr preferRelativeResize="0"/>
          <p:nvPr/>
        </p:nvPicPr>
        <p:blipFill rotWithShape="1">
          <a:blip r:embed="rId3">
            <a:alphaModFix/>
          </a:blip>
          <a:srcRect b="0" l="0" r="0" t="0"/>
          <a:stretch/>
        </p:blipFill>
        <p:spPr>
          <a:xfrm>
            <a:off x="4399204" y="1345375"/>
            <a:ext cx="4433095" cy="3469650"/>
          </a:xfrm>
          <a:prstGeom prst="rect">
            <a:avLst/>
          </a:prstGeom>
          <a:noFill/>
          <a:ln>
            <a:noFill/>
          </a:ln>
        </p:spPr>
      </p:pic>
      <p:sp>
        <p:nvSpPr>
          <p:cNvPr id="68" name="Google Shape;68;p3"/>
          <p:cNvSpPr txBox="1"/>
          <p:nvPr/>
        </p:nvSpPr>
        <p:spPr>
          <a:xfrm>
            <a:off x="311700" y="1835200"/>
            <a:ext cx="3260100" cy="249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"Development that meets the needs of the present without compromising the ability of future generations to meet their own needs."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Brundtland Report (1987)</a:t>
            </a:r>
            <a:endParaRPr b="0" i="0" sz="2000" u="none" cap="none" strike="noStrike">
              <a:solidFill>
                <a:srgbClr val="000000"/>
              </a:solidFill>
              <a:latin typeface="Arial"/>
              <a:ea typeface="Arial"/>
              <a:cs typeface="Arial"/>
              <a:sym typeface="Arial"/>
            </a:endParaRPr>
          </a:p>
        </p:txBody>
      </p:sp>
      <p:sp>
        <p:nvSpPr>
          <p:cNvPr id="69" name="Google Shape;69;p3"/>
          <p:cNvSpPr txBox="1"/>
          <p:nvPr/>
        </p:nvSpPr>
        <p:spPr>
          <a:xfrm>
            <a:off x="311700" y="378226"/>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3000" u="none" cap="none" strike="noStrike">
                <a:solidFill>
                  <a:srgbClr val="F3F3F3"/>
                </a:solidFill>
                <a:latin typeface="Arial"/>
                <a:ea typeface="Arial"/>
                <a:cs typeface="Arial"/>
                <a:sym typeface="Arial"/>
              </a:rPr>
              <a:t>What is Sustainability?</a:t>
            </a:r>
            <a:endParaRPr b="1" i="0" sz="3000" u="sng" cap="none" strike="noStrike">
              <a:solidFill>
                <a:srgbClr val="CCCCCC"/>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4"/>
          <p:cNvPicPr preferRelativeResize="0"/>
          <p:nvPr/>
        </p:nvPicPr>
        <p:blipFill rotWithShape="1">
          <a:blip r:embed="rId3">
            <a:alphaModFix/>
          </a:blip>
          <a:srcRect b="0" l="0" r="0" t="0"/>
          <a:stretch/>
        </p:blipFill>
        <p:spPr>
          <a:xfrm>
            <a:off x="1382538" y="1154175"/>
            <a:ext cx="6378926" cy="3671875"/>
          </a:xfrm>
          <a:prstGeom prst="rect">
            <a:avLst/>
          </a:prstGeom>
          <a:noFill/>
          <a:ln>
            <a:noFill/>
          </a:ln>
        </p:spPr>
      </p:pic>
      <p:sp>
        <p:nvSpPr>
          <p:cNvPr id="75" name="Google Shape;75;p4"/>
          <p:cNvSpPr txBox="1"/>
          <p:nvPr>
            <p:ph type="title"/>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000">
                <a:solidFill>
                  <a:srgbClr val="F3F3F3"/>
                </a:solidFill>
              </a:rPr>
              <a:t>Why All Three Pillars Matter</a:t>
            </a:r>
            <a:endParaRPr b="1" sz="3000" u="sng">
              <a:solidFill>
                <a:srgbClr val="CCCCC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descr="https://lh4.googleusercontent.com/zS6RPfxWM9WPO554Vwoykv-Slr8kR5QxPL-bqYLKZNq8hmQP1cbbRJh4REJ3XHj4BndmitaHh4fSzP23FJYLWHymJiu2u8algQ8PxkehHPXDXAyImacakb2Ar7iOlfTx5w6qtZl8zKA" id="80" name="Google Shape;80;p5"/>
          <p:cNvPicPr preferRelativeResize="0"/>
          <p:nvPr/>
        </p:nvPicPr>
        <p:blipFill rotWithShape="1">
          <a:blip r:embed="rId3">
            <a:alphaModFix/>
          </a:blip>
          <a:srcRect b="0" l="0" r="0" t="0"/>
          <a:stretch/>
        </p:blipFill>
        <p:spPr>
          <a:xfrm>
            <a:off x="2666047" y="1281112"/>
            <a:ext cx="3811905" cy="3628935"/>
          </a:xfrm>
          <a:prstGeom prst="rect">
            <a:avLst/>
          </a:prstGeom>
          <a:noFill/>
          <a:ln>
            <a:noFill/>
          </a:ln>
        </p:spPr>
      </p:pic>
      <p:sp>
        <p:nvSpPr>
          <p:cNvPr id="81" name="Google Shape;81;p5"/>
          <p:cNvSpPr txBox="1"/>
          <p:nvPr>
            <p:ph type="title"/>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000">
                <a:solidFill>
                  <a:srgbClr val="F3F3F3"/>
                </a:solidFill>
              </a:rPr>
              <a:t>Why the Pillars are Interdependent</a:t>
            </a:r>
            <a:endParaRPr b="1" sz="3000" u="sng">
              <a:solidFill>
                <a:srgbClr val="CCCC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6"/>
          <p:cNvPicPr preferRelativeResize="0"/>
          <p:nvPr/>
        </p:nvPicPr>
        <p:blipFill rotWithShape="1">
          <a:blip r:embed="rId3">
            <a:alphaModFix/>
          </a:blip>
          <a:srcRect b="0" l="0" r="0" t="0"/>
          <a:stretch/>
        </p:blipFill>
        <p:spPr>
          <a:xfrm>
            <a:off x="5020668" y="1161838"/>
            <a:ext cx="3811638" cy="3820975"/>
          </a:xfrm>
          <a:prstGeom prst="rect">
            <a:avLst/>
          </a:prstGeom>
          <a:noFill/>
          <a:ln>
            <a:noFill/>
          </a:ln>
        </p:spPr>
      </p:pic>
      <p:sp>
        <p:nvSpPr>
          <p:cNvPr id="87" name="Google Shape;87;p6"/>
          <p:cNvSpPr txBox="1"/>
          <p:nvPr/>
        </p:nvSpPr>
        <p:spPr>
          <a:xfrm>
            <a:off x="311700" y="1161853"/>
            <a:ext cx="4592100" cy="368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6AA84F"/>
                </a:solidFill>
                <a:latin typeface="Arial"/>
                <a:ea typeface="Arial"/>
                <a:cs typeface="Arial"/>
                <a:sym typeface="Arial"/>
              </a:rPr>
              <a:t>Nature</a:t>
            </a:r>
            <a:r>
              <a:rPr b="0" i="0" lang="en" sz="1600" u="none" cap="none" strike="noStrike">
                <a:solidFill>
                  <a:srgbClr val="000000"/>
                </a:solidFill>
                <a:latin typeface="Arial"/>
                <a:ea typeface="Arial"/>
                <a:cs typeface="Arial"/>
                <a:sym typeface="Arial"/>
              </a:rPr>
              <a:t>: ecological systems and environmental concerns, from ecosystem health and nature conservation, to resources and waste.</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B5394"/>
                </a:solidFill>
                <a:latin typeface="Arial"/>
                <a:ea typeface="Arial"/>
                <a:cs typeface="Arial"/>
                <a:sym typeface="Arial"/>
              </a:rPr>
              <a:t>Economy</a:t>
            </a:r>
            <a:r>
              <a:rPr b="0" i="0" lang="en" sz="1600" u="none" cap="none" strike="noStrike">
                <a:solidFill>
                  <a:srgbClr val="000000"/>
                </a:solidFill>
                <a:latin typeface="Arial"/>
                <a:ea typeface="Arial"/>
                <a:cs typeface="Arial"/>
                <a:sym typeface="Arial"/>
              </a:rPr>
              <a:t>: human systems that convert nature’s resources into food, shelter, ideas, technologies, industries, services, money and jobs.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1C232"/>
                </a:solidFill>
                <a:latin typeface="Arial"/>
                <a:ea typeface="Arial"/>
                <a:cs typeface="Arial"/>
                <a:sym typeface="Arial"/>
              </a:rPr>
              <a:t>Society</a:t>
            </a:r>
            <a:r>
              <a:rPr b="0" i="0" lang="en" sz="1600" u="none" cap="none" strike="noStrike">
                <a:solidFill>
                  <a:srgbClr val="000000"/>
                </a:solidFill>
                <a:latin typeface="Arial"/>
                <a:ea typeface="Arial"/>
                <a:cs typeface="Arial"/>
                <a:sym typeface="Arial"/>
              </a:rPr>
              <a:t>: institutions, organizations, cultures, norms, and social conditions that make up our collective life as human beings.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CC4125"/>
                </a:solidFill>
                <a:latin typeface="Arial"/>
                <a:ea typeface="Arial"/>
                <a:cs typeface="Arial"/>
                <a:sym typeface="Arial"/>
              </a:rPr>
              <a:t>Wellbeing</a:t>
            </a:r>
            <a:r>
              <a:rPr b="0" i="0" lang="en" sz="1600" u="none" cap="none" strike="noStrike">
                <a:solidFill>
                  <a:srgbClr val="000000"/>
                </a:solidFill>
                <a:latin typeface="Arial"/>
                <a:ea typeface="Arial"/>
                <a:cs typeface="Arial"/>
                <a:sym typeface="Arial"/>
              </a:rPr>
              <a:t>: individual health, happiness, and quality of life.</a:t>
            </a:r>
            <a:endParaRPr b="0" i="0" sz="1600" u="none" cap="none" strike="noStrike">
              <a:solidFill>
                <a:srgbClr val="000000"/>
              </a:solidFill>
              <a:latin typeface="Arial"/>
              <a:ea typeface="Arial"/>
              <a:cs typeface="Arial"/>
              <a:sym typeface="Arial"/>
            </a:endParaRPr>
          </a:p>
        </p:txBody>
      </p:sp>
      <p:sp>
        <p:nvSpPr>
          <p:cNvPr id="88" name="Google Shape;88;p6"/>
          <p:cNvSpPr txBox="1"/>
          <p:nvPr>
            <p:ph type="title"/>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000">
                <a:solidFill>
                  <a:srgbClr val="F3F3F3"/>
                </a:solidFill>
              </a:rPr>
              <a:t>Sustainability Compass - Adding Wellbeing</a:t>
            </a:r>
            <a:endParaRPr b="1" sz="3000" u="sng">
              <a:solidFill>
                <a:srgbClr val="CCCC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7"/>
          <p:cNvPicPr preferRelativeResize="0"/>
          <p:nvPr/>
        </p:nvPicPr>
        <p:blipFill rotWithShape="1">
          <a:blip r:embed="rId3">
            <a:alphaModFix/>
          </a:blip>
          <a:srcRect b="0" l="0" r="0" t="0"/>
          <a:stretch/>
        </p:blipFill>
        <p:spPr>
          <a:xfrm>
            <a:off x="6204347" y="2142900"/>
            <a:ext cx="2627954" cy="2634400"/>
          </a:xfrm>
          <a:prstGeom prst="rect">
            <a:avLst/>
          </a:prstGeom>
          <a:noFill/>
          <a:ln>
            <a:noFill/>
          </a:ln>
        </p:spPr>
      </p:pic>
      <p:sp>
        <p:nvSpPr>
          <p:cNvPr id="94" name="Google Shape;94;p7"/>
          <p:cNvSpPr txBox="1"/>
          <p:nvPr>
            <p:ph type="title"/>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000">
                <a:solidFill>
                  <a:srgbClr val="F3F3F3"/>
                </a:solidFill>
              </a:rPr>
              <a:t>Why Learn about Sustainability?</a:t>
            </a:r>
            <a:endParaRPr b="1" sz="3000" u="sng">
              <a:solidFill>
                <a:srgbClr val="CCCCCC"/>
              </a:solidFill>
            </a:endParaRPr>
          </a:p>
        </p:txBody>
      </p:sp>
      <p:pic>
        <p:nvPicPr>
          <p:cNvPr id="95" name="Google Shape;95;p7"/>
          <p:cNvPicPr preferRelativeResize="0"/>
          <p:nvPr/>
        </p:nvPicPr>
        <p:blipFill rotWithShape="1">
          <a:blip r:embed="rId4">
            <a:alphaModFix/>
          </a:blip>
          <a:srcRect b="0" l="14771" r="13031" t="0"/>
          <a:stretch/>
        </p:blipFill>
        <p:spPr>
          <a:xfrm>
            <a:off x="229775" y="2142900"/>
            <a:ext cx="3304124" cy="2634400"/>
          </a:xfrm>
          <a:prstGeom prst="rect">
            <a:avLst/>
          </a:prstGeom>
          <a:noFill/>
          <a:ln>
            <a:noFill/>
          </a:ln>
        </p:spPr>
      </p:pic>
      <p:pic>
        <p:nvPicPr>
          <p:cNvPr id="96" name="Google Shape;96;p7"/>
          <p:cNvPicPr preferRelativeResize="0"/>
          <p:nvPr/>
        </p:nvPicPr>
        <p:blipFill rotWithShape="1">
          <a:blip r:embed="rId5">
            <a:alphaModFix/>
          </a:blip>
          <a:srcRect b="0" l="0" r="0" t="0"/>
          <a:stretch/>
        </p:blipFill>
        <p:spPr>
          <a:xfrm>
            <a:off x="3362076" y="2142900"/>
            <a:ext cx="2767224" cy="2634400"/>
          </a:xfrm>
          <a:prstGeom prst="rect">
            <a:avLst/>
          </a:prstGeom>
          <a:noFill/>
          <a:ln>
            <a:noFill/>
          </a:ln>
        </p:spPr>
      </p:pic>
      <p:sp>
        <p:nvSpPr>
          <p:cNvPr id="97" name="Google Shape;97;p7"/>
          <p:cNvSpPr txBox="1"/>
          <p:nvPr/>
        </p:nvSpPr>
        <p:spPr>
          <a:xfrm>
            <a:off x="1073688" y="1367250"/>
            <a:ext cx="7344000" cy="85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2000"/>
              <a:t>Systemic T</a:t>
            </a:r>
            <a:r>
              <a:rPr b="1" i="0" lang="en" sz="2000" u="none" cap="none" strike="noStrike">
                <a:solidFill>
                  <a:srgbClr val="000000"/>
                </a:solidFill>
                <a:latin typeface="Arial"/>
                <a:ea typeface="Arial"/>
                <a:cs typeface="Arial"/>
                <a:sym typeface="Arial"/>
              </a:rPr>
              <a:t>hinking</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8"/>
          <p:cNvSpPr txBox="1"/>
          <p:nvPr>
            <p:ph idx="1" type="body"/>
          </p:nvPr>
        </p:nvSpPr>
        <p:spPr>
          <a:xfrm>
            <a:off x="311625" y="1329825"/>
            <a:ext cx="8520600" cy="3475800"/>
          </a:xfrm>
          <a:prstGeom prst="rect">
            <a:avLst/>
          </a:prstGeom>
          <a:noFill/>
          <a:ln>
            <a:noFill/>
          </a:ln>
        </p:spPr>
        <p:txBody>
          <a:bodyPr anchorCtr="0" anchor="t" bIns="91425" lIns="91425" spcFirstLastPara="1" rIns="91425" wrap="square" tIns="91425">
            <a:noAutofit/>
          </a:bodyPr>
          <a:lstStyle/>
          <a:p>
            <a:pPr indent="0" lvl="0" marL="114300" rtl="0" algn="l">
              <a:lnSpc>
                <a:spcPct val="150000"/>
              </a:lnSpc>
              <a:spcBef>
                <a:spcPts val="0"/>
              </a:spcBef>
              <a:spcAft>
                <a:spcPts val="0"/>
              </a:spcAft>
              <a:buSzPts val="1800"/>
              <a:buNone/>
            </a:pPr>
            <a:r>
              <a:rPr lang="en" sz="1600"/>
              <a:t>United Nations - </a:t>
            </a:r>
            <a:r>
              <a:rPr lang="en" sz="1600" u="sng">
                <a:solidFill>
                  <a:srgbClr val="1155CC"/>
                </a:solidFill>
                <a:hlinkClick r:id="rId3">
                  <a:extLst>
                    <a:ext uri="{A12FA001-AC4F-418D-AE19-62706E023703}">
                      <ahyp:hlinkClr val="tx"/>
                    </a:ext>
                  </a:extLst>
                </a:hlinkClick>
              </a:rPr>
              <a:t>Sustainable Development Goals</a:t>
            </a:r>
            <a:br>
              <a:rPr lang="en" sz="1600"/>
            </a:br>
            <a:r>
              <a:rPr lang="en" sz="1600"/>
              <a:t>Project Drawdown - </a:t>
            </a:r>
            <a:r>
              <a:rPr lang="en" sz="1600" u="sng">
                <a:solidFill>
                  <a:srgbClr val="1155CC"/>
                </a:solidFill>
                <a:hlinkClick r:id="rId4">
                  <a:extLst>
                    <a:ext uri="{A12FA001-AC4F-418D-AE19-62706E023703}">
                      <ahyp:hlinkClr val="tx"/>
                    </a:ext>
                  </a:extLst>
                </a:hlinkClick>
              </a:rPr>
              <a:t>Global Climate Solutions</a:t>
            </a:r>
            <a:br>
              <a:rPr lang="en" sz="1600"/>
            </a:br>
            <a:r>
              <a:rPr lang="en" sz="1600"/>
              <a:t>Vatican - </a:t>
            </a:r>
            <a:r>
              <a:rPr lang="en" sz="1600" u="sng">
                <a:solidFill>
                  <a:srgbClr val="1155CC"/>
                </a:solidFill>
                <a:hlinkClick r:id="rId5">
                  <a:extLst>
                    <a:ext uri="{A12FA001-AC4F-418D-AE19-62706E023703}">
                      <ahyp:hlinkClr val="tx"/>
                    </a:ext>
                  </a:extLst>
                </a:hlinkClick>
              </a:rPr>
              <a:t>Laudato Si’ Action Plan</a:t>
            </a:r>
            <a:r>
              <a:rPr lang="en" sz="1600">
                <a:solidFill>
                  <a:schemeClr val="dk1"/>
                </a:solidFill>
              </a:rPr>
              <a:t> goals and </a:t>
            </a:r>
            <a:r>
              <a:rPr lang="en" sz="1600" u="sng">
                <a:solidFill>
                  <a:srgbClr val="1155CC"/>
                </a:solidFill>
                <a:hlinkClick r:id="rId6">
                  <a:extLst>
                    <a:ext uri="{A12FA001-AC4F-418D-AE19-62706E023703}">
                      <ahyp:hlinkClr val="tx"/>
                    </a:ext>
                  </a:extLst>
                </a:hlinkClick>
              </a:rPr>
              <a:t>University Pathways</a:t>
            </a:r>
            <a:r>
              <a:rPr lang="en" sz="1600">
                <a:solidFill>
                  <a:schemeClr val="dk1"/>
                </a:solidFill>
              </a:rPr>
              <a:t> goals</a:t>
            </a:r>
            <a:endParaRPr sz="2100"/>
          </a:p>
          <a:p>
            <a:pPr indent="0" lvl="0" marL="114300" rtl="0" algn="l">
              <a:lnSpc>
                <a:spcPct val="150000"/>
              </a:lnSpc>
              <a:spcBef>
                <a:spcPts val="0"/>
              </a:spcBef>
              <a:spcAft>
                <a:spcPts val="0"/>
              </a:spcAft>
              <a:buSzPts val="1800"/>
              <a:buNone/>
            </a:pPr>
            <a:r>
              <a:rPr lang="en" sz="1600"/>
              <a:t>UN Environment Programme Finance Initiative - </a:t>
            </a:r>
            <a:r>
              <a:rPr lang="en" sz="1600" u="sng">
                <a:solidFill>
                  <a:schemeClr val="hlink"/>
                </a:solidFill>
                <a:hlinkClick r:id="rId7"/>
              </a:rPr>
              <a:t> </a:t>
            </a:r>
            <a:r>
              <a:rPr lang="en" sz="1600" u="sng">
                <a:solidFill>
                  <a:srgbClr val="1155CC"/>
                </a:solidFill>
                <a:hlinkClick r:id="rId8">
                  <a:extLst>
                    <a:ext uri="{A12FA001-AC4F-418D-AE19-62706E023703}">
                      <ahyp:hlinkClr val="tx"/>
                    </a:ext>
                  </a:extLst>
                </a:hlinkClick>
              </a:rPr>
              <a:t>Banking</a:t>
            </a:r>
            <a:r>
              <a:rPr lang="en" sz="1600"/>
              <a:t>,</a:t>
            </a:r>
            <a:r>
              <a:rPr lang="en" sz="1600" u="sng">
                <a:solidFill>
                  <a:schemeClr val="hlink"/>
                </a:solidFill>
                <a:hlinkClick r:id="rId9"/>
              </a:rPr>
              <a:t> </a:t>
            </a:r>
            <a:r>
              <a:rPr lang="en" sz="1600" u="sng">
                <a:solidFill>
                  <a:srgbClr val="1155CC"/>
                </a:solidFill>
                <a:hlinkClick r:id="rId10">
                  <a:extLst>
                    <a:ext uri="{A12FA001-AC4F-418D-AE19-62706E023703}">
                      <ahyp:hlinkClr val="tx"/>
                    </a:ext>
                  </a:extLst>
                </a:hlinkClick>
              </a:rPr>
              <a:t>insurance</a:t>
            </a:r>
            <a:r>
              <a:rPr lang="en" sz="1600"/>
              <a:t>, and</a:t>
            </a:r>
            <a:r>
              <a:rPr lang="en" sz="1600" u="sng">
                <a:solidFill>
                  <a:schemeClr val="hlink"/>
                </a:solidFill>
                <a:hlinkClick r:id="rId11"/>
              </a:rPr>
              <a:t> </a:t>
            </a:r>
            <a:r>
              <a:rPr lang="en" sz="1600" u="sng">
                <a:solidFill>
                  <a:srgbClr val="1155CC"/>
                </a:solidFill>
                <a:hlinkClick r:id="rId12">
                  <a:extLst>
                    <a:ext uri="{A12FA001-AC4F-418D-AE19-62706E023703}">
                      <ahyp:hlinkClr val="tx"/>
                    </a:ext>
                  </a:extLst>
                </a:hlinkClick>
              </a:rPr>
              <a:t>investing</a:t>
            </a:r>
            <a:r>
              <a:rPr lang="en" sz="1600">
                <a:solidFill>
                  <a:srgbClr val="1155CC"/>
                </a:solidFill>
              </a:rPr>
              <a:t> </a:t>
            </a:r>
            <a:r>
              <a:rPr lang="en" sz="1600"/>
              <a:t>principles + standards</a:t>
            </a:r>
            <a:endParaRPr sz="1600"/>
          </a:p>
          <a:p>
            <a:pPr indent="0" lvl="0" marL="114300" rtl="0" algn="l">
              <a:lnSpc>
                <a:spcPct val="150000"/>
              </a:lnSpc>
              <a:spcBef>
                <a:spcPts val="0"/>
              </a:spcBef>
              <a:spcAft>
                <a:spcPts val="0"/>
              </a:spcAft>
              <a:buSzPts val="1800"/>
              <a:buNone/>
            </a:pPr>
            <a:r>
              <a:rPr lang="en" sz="1600"/>
              <a:t>Second Nature - </a:t>
            </a:r>
            <a:r>
              <a:rPr lang="en" sz="1600" u="sng">
                <a:solidFill>
                  <a:srgbClr val="1155CC"/>
                </a:solidFill>
                <a:hlinkClick r:id="rId13">
                  <a:extLst>
                    <a:ext uri="{A12FA001-AC4F-418D-AE19-62706E023703}">
                      <ahyp:hlinkClr val="tx"/>
                    </a:ext>
                  </a:extLst>
                </a:hlinkClick>
              </a:rPr>
              <a:t>University Presidents’ Climate Leadership Commitments</a:t>
            </a:r>
            <a:br>
              <a:rPr lang="en" sz="1600"/>
            </a:br>
            <a:r>
              <a:rPr lang="en" sz="1600"/>
              <a:t>Real Food Challenge - </a:t>
            </a:r>
            <a:r>
              <a:rPr lang="en" sz="1600" u="sng">
                <a:solidFill>
                  <a:srgbClr val="1155CC"/>
                </a:solidFill>
                <a:hlinkClick r:id="rId14">
                  <a:extLst>
                    <a:ext uri="{A12FA001-AC4F-418D-AE19-62706E023703}">
                      <ahyp:hlinkClr val="tx"/>
                    </a:ext>
                  </a:extLst>
                </a:hlinkClick>
              </a:rPr>
              <a:t>Real Food Standards and Calculator</a:t>
            </a:r>
            <a:br>
              <a:rPr lang="en" sz="1600"/>
            </a:br>
            <a:r>
              <a:rPr lang="en" sz="1600"/>
              <a:t>Climate Justice Alliance -</a:t>
            </a:r>
            <a:r>
              <a:rPr lang="en" sz="1600" u="sng">
                <a:solidFill>
                  <a:srgbClr val="1155CC"/>
                </a:solidFill>
                <a:hlinkClick r:id="rId15">
                  <a:extLst>
                    <a:ext uri="{A12FA001-AC4F-418D-AE19-62706E023703}">
                      <ahyp:hlinkClr val="tx"/>
                    </a:ext>
                  </a:extLst>
                </a:hlinkClick>
              </a:rPr>
              <a:t> Just Transition Framework</a:t>
            </a:r>
            <a:endParaRPr sz="1600">
              <a:solidFill>
                <a:srgbClr val="1155CC"/>
              </a:solidFill>
            </a:endParaRPr>
          </a:p>
          <a:p>
            <a:pPr indent="0" lvl="0" marL="114300" rtl="0" algn="l">
              <a:lnSpc>
                <a:spcPct val="150000"/>
              </a:lnSpc>
              <a:spcBef>
                <a:spcPts val="0"/>
              </a:spcBef>
              <a:spcAft>
                <a:spcPts val="0"/>
              </a:spcAft>
              <a:buSzPts val="1800"/>
              <a:buNone/>
            </a:pPr>
            <a:r>
              <a:rPr lang="en" sz="1600"/>
              <a:t>GoodElectronics/ICRT - </a:t>
            </a:r>
            <a:r>
              <a:rPr lang="en" sz="1600" u="sng">
                <a:solidFill>
                  <a:srgbClr val="1155CC"/>
                </a:solidFill>
                <a:hlinkClick r:id="rId16">
                  <a:extLst>
                    <a:ext uri="{A12FA001-AC4F-418D-AE19-62706E023703}">
                      <ahyp:hlinkClr val="tx"/>
                    </a:ext>
                  </a:extLst>
                </a:hlinkClick>
              </a:rPr>
              <a:t> Chemical Challenge to the Electronics Industry</a:t>
            </a:r>
            <a:endParaRPr sz="1600">
              <a:solidFill>
                <a:srgbClr val="1155CC"/>
              </a:solidFill>
            </a:endParaRPr>
          </a:p>
        </p:txBody>
      </p:sp>
      <p:sp>
        <p:nvSpPr>
          <p:cNvPr id="103" name="Google Shape;103;p8"/>
          <p:cNvSpPr txBox="1"/>
          <p:nvPr/>
        </p:nvSpPr>
        <p:spPr>
          <a:xfrm>
            <a:off x="311625" y="45553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3000" u="none" cap="none" strike="noStrike">
                <a:solidFill>
                  <a:srgbClr val="F3F3F3"/>
                </a:solidFill>
                <a:latin typeface="Arial"/>
                <a:ea typeface="Arial"/>
                <a:cs typeface="Arial"/>
                <a:sym typeface="Arial"/>
              </a:rPr>
              <a:t>Implementing Sustainability Goals</a:t>
            </a:r>
            <a:endParaRPr b="1" i="0" sz="3000" u="sng" cap="none" strike="noStrike">
              <a:solidFill>
                <a:srgbClr val="CCCCCC"/>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9"/>
          <p:cNvSpPr txBox="1"/>
          <p:nvPr>
            <p:ph idx="1" type="body"/>
          </p:nvPr>
        </p:nvSpPr>
        <p:spPr>
          <a:xfrm>
            <a:off x="693682" y="1325895"/>
            <a:ext cx="4848517" cy="3242979"/>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000" u="sng">
                <a:solidFill>
                  <a:srgbClr val="1155CC"/>
                </a:solidFill>
                <a:hlinkClick r:id="rId3">
                  <a:extLst>
                    <a:ext uri="{A12FA001-AC4F-418D-AE19-62706E023703}">
                      <ahyp:hlinkClr val="tx"/>
                    </a:ext>
                  </a:extLst>
                </a:hlinkClick>
              </a:rPr>
              <a:t>Video</a:t>
            </a:r>
            <a:endParaRPr sz="2000">
              <a:solidFill>
                <a:srgbClr val="1155CC"/>
              </a:solidFill>
            </a:endParaRPr>
          </a:p>
          <a:p>
            <a:pPr indent="0" lvl="0" marL="0" rtl="0" algn="l">
              <a:lnSpc>
                <a:spcPct val="115000"/>
              </a:lnSpc>
              <a:spcBef>
                <a:spcPts val="1600"/>
              </a:spcBef>
              <a:spcAft>
                <a:spcPts val="0"/>
              </a:spcAft>
              <a:buSzPts val="1800"/>
              <a:buNone/>
            </a:pPr>
            <a:r>
              <a:rPr lang="en" sz="2000" u="sng">
                <a:solidFill>
                  <a:schemeClr val="hlink"/>
                </a:solidFill>
                <a:hlinkClick r:id="rId4"/>
              </a:rPr>
              <a:t>Plan</a:t>
            </a:r>
            <a:endParaRPr sz="2000">
              <a:solidFill>
                <a:srgbClr val="1155CC"/>
              </a:solidFill>
            </a:endParaRPr>
          </a:p>
          <a:p>
            <a:pPr indent="0" lvl="0" marL="0" rtl="0" algn="l">
              <a:lnSpc>
                <a:spcPct val="115000"/>
              </a:lnSpc>
              <a:spcBef>
                <a:spcPts val="1600"/>
              </a:spcBef>
              <a:spcAft>
                <a:spcPts val="1600"/>
              </a:spcAft>
              <a:buSzPts val="1800"/>
              <a:buNone/>
            </a:pPr>
            <a:r>
              <a:rPr lang="en" sz="2000" u="sng">
                <a:solidFill>
                  <a:schemeClr val="hlink"/>
                </a:solidFill>
                <a:hlinkClick r:id="rId5"/>
              </a:rPr>
              <a:t>Playbooks</a:t>
            </a:r>
            <a:endParaRPr sz="2000">
              <a:solidFill>
                <a:srgbClr val="1155CC"/>
              </a:solidFill>
            </a:endParaRPr>
          </a:p>
        </p:txBody>
      </p:sp>
      <p:pic>
        <p:nvPicPr>
          <p:cNvPr id="109" name="Google Shape;109;p9"/>
          <p:cNvPicPr preferRelativeResize="0"/>
          <p:nvPr/>
        </p:nvPicPr>
        <p:blipFill rotWithShape="1">
          <a:blip r:embed="rId6">
            <a:alphaModFix/>
          </a:blip>
          <a:srcRect b="0" l="0" r="0" t="0"/>
          <a:stretch/>
        </p:blipFill>
        <p:spPr>
          <a:xfrm>
            <a:off x="5542200" y="1325896"/>
            <a:ext cx="2606919" cy="3575400"/>
          </a:xfrm>
          <a:prstGeom prst="rect">
            <a:avLst/>
          </a:prstGeom>
          <a:noFill/>
          <a:ln>
            <a:noFill/>
          </a:ln>
        </p:spPr>
      </p:pic>
      <p:sp>
        <p:nvSpPr>
          <p:cNvPr id="110" name="Google Shape;110;p9"/>
          <p:cNvSpPr txBox="1"/>
          <p:nvPr/>
        </p:nvSpPr>
        <p:spPr>
          <a:xfrm>
            <a:off x="311700" y="445025"/>
            <a:ext cx="8520600" cy="572700"/>
          </a:xfrm>
          <a:prstGeom prst="rect">
            <a:avLst/>
          </a:prstGeom>
          <a:solidFill>
            <a:srgbClr val="990000"/>
          </a:solidFill>
          <a:ln cap="rnd"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3000" u="none" cap="none" strike="noStrike">
                <a:solidFill>
                  <a:srgbClr val="F3F3F3"/>
                </a:solidFill>
                <a:latin typeface="Arial"/>
                <a:ea typeface="Arial"/>
                <a:cs typeface="Arial"/>
                <a:sym typeface="Arial"/>
              </a:rPr>
              <a:t>SCU’s Sustainability Strategic Plan</a:t>
            </a:r>
            <a:endParaRPr b="1" i="0" sz="3000" u="sng" cap="none" strike="noStrike">
              <a:solidFill>
                <a:srgbClr val="CCCCCC"/>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Custom 12">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F07B9"/>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Chad Raphael</dc:creator>
</cp:coreProperties>
</file>